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  <p:sldMasterId id="2147483648" r:id="rId6"/>
  </p:sldMasterIdLst>
  <p:sldIdLst>
    <p:sldId id="267" r:id="rId7"/>
    <p:sldId id="266" r:id="rId8"/>
    <p:sldId id="256" r:id="rId9"/>
    <p:sldId id="265" r:id="rId10"/>
    <p:sldId id="269" r:id="rId11"/>
    <p:sldId id="258" r:id="rId12"/>
    <p:sldId id="271" r:id="rId13"/>
    <p:sldId id="270" r:id="rId14"/>
    <p:sldId id="272" r:id="rId15"/>
    <p:sldId id="273" r:id="rId16"/>
    <p:sldId id="260" r:id="rId17"/>
    <p:sldId id="264" r:id="rId18"/>
    <p:sldId id="259" r:id="rId19"/>
    <p:sldId id="26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212"/>
    <a:srgbClr val="DED9D9"/>
    <a:srgbClr val="BD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BCA7D-EFDC-4865-A573-B230D70DFA7C}" v="1411" dt="2023-05-02T15:30:57.003"/>
    <p1510:client id="{3B847187-F6FF-4D7F-B943-C4612719EBC3}" v="8" dt="2023-05-02T14:17:29.519"/>
    <p1510:client id="{6FD25163-2D66-4579-B7B4-95CCF406DAE5}" v="28" dt="2023-04-22T19:39:20.061"/>
    <p1510:client id="{C5EAD8E6-1BF0-4311-AF18-835305746F66}" v="148" dt="2023-05-02T14:11:48.146"/>
    <p1510:client id="{CDB6EFA2-3E06-4B1E-A1AF-467C9CF6FC9C}" v="11" dt="2023-02-20T19:58:11.632"/>
    <p1510:client id="{D1821C20-4E1D-423B-9D13-BE56A4167108}" v="1439" dt="2023-04-30T15:20:48.171"/>
    <p1510:client id="{F67A6679-AC2D-469E-A30C-36DEE3935D48}" v="477" dt="2023-05-01T20:39:28.950"/>
    <p1510:client id="{F71E8773-F0C5-4EB1-B59D-AB19BDC5B089}" v="12" dt="2023-05-01T20:14:34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6440-4204-151F-B287-A81532E94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8B9C4-3983-2A3C-6371-9A96A94C8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4B94-3E1A-3015-363E-6ADB112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E584-BCF6-F6B8-86E9-4CC80831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2B1E-BE38-AB04-2D06-F2CFF536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2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7412-6280-667D-38B3-1C89F9C7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5727-985B-3C78-5747-BAF3B09A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D309-3CF1-CA27-9D30-3952B3A4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3E819-126C-05C4-0A80-9BF6A623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29C1-4FB4-7065-FA84-DD01901E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6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B4D0-5F46-C236-6E6F-1C31EC12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101BF-26F8-A5B3-81C2-697A67C25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5242-7AF8-9AD7-9BCC-722B1744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327F4-84A0-A3B7-7A8B-44957CB1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F344E-3F6F-8013-985F-FCA6BE10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84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17C3-EA48-6A12-CC0C-6F651121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251E-C4B2-1A0B-3A33-A73654E66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53BBF-CA54-750B-682B-522B6342C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0A435-FDDE-098D-3CAC-B25E8440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0EB59-CB80-B931-281F-4DA72B6B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0FA4F-76A6-3823-95CB-F186EFC0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684C-18BD-FC16-0E9C-B7ACDDF7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46453-EC06-CEA8-479D-B6378D245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CAD33-7482-B254-57A1-EC926D63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C9ED9-4D59-D3B9-16DA-2E5FDCE99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EE0BE-61D5-66E7-F575-51786C087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24ED1-19D5-4028-A624-73A48BF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5E2D8-4666-88E2-BB97-0CFCAFED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4DED0-80CE-92E5-28AD-FA0A9E72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8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A9E2-7231-DCD4-9A03-FC6E3658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FAAC7-C6EF-B375-B1F9-42EFBFD9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8A6A8-B6D2-EA24-54F0-2D63C91D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8A484-84BC-E9B9-89C5-09FEB6A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4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14CA0-8E94-5A33-5E74-479A593A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91248-F08E-1B4E-D10A-2D3906F9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A017-70A1-B72D-F1AD-F0B2B213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A747-6575-FFE7-CE2C-FEA5E8DE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9077-4249-5F4D-E462-2D615920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29FF-9560-BB1E-9670-5FA144586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160C6-C6FE-42C8-A71F-89EEBCC0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8CE5-08C6-A688-9C7E-EFCCD8AE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D4899-5ABF-D279-BC66-48311B23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8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85FB-22BE-74E8-6783-7EE78EDB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84BAB-6310-232D-7A6B-E6B70C815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17AC8-6BF9-4CE6-2974-4FF2313C2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3C115-D1E7-B290-78E2-6DC599BA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F7EA6-6602-51F5-1AA6-0A00FBA9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D2DDB-B5A9-2C88-7F06-AF1AB7F2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9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F09C-2E11-B51C-EA93-1AA80F68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D15B6-1B12-E9AF-2AC2-9B4D5A77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06EA-F2BD-FF67-07C0-FCCE4B1A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BDC1-4BCC-C04C-6195-E0E0B441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9B81-C05D-12BA-D6FF-20B0DE92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4D63D-7060-CD83-B105-9D6A5DE24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A4224-56DC-F062-853D-A1E7DF70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42A9-B26B-2D1B-1843-D97A53EE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E973-710D-7AD4-1855-EA200D45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DD8A7-E64C-86DC-515A-B4B269CE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94B3-F465-4EFB-8628-2E1F48D5BC5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FC05-53CB-4B0E-A297-C5809609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A0DDF-74B8-0749-00F5-36DFE74A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67FDD-050B-5BD5-22EB-F569DA080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C26EA-0D76-9E78-AF0B-B1F449C63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3004-2E16-4C6F-B417-1471BC5BC5F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15CF9-4A0C-D4E4-5308-E04331486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982C-828E-C8F0-7328-2443509D2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8157-A38A-408E-A795-2E134EAA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ons.wikimedia.org/wiki/File:Xerostomia_-_Dry_Mouth_(cropped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-ncbi-nlm-nih-gov.proxy.lib.uiowa.edu/31735235/" TargetMode="External"/><Relationship Id="rId2" Type="http://schemas.openxmlformats.org/officeDocument/2006/relationships/hyperlink" Target="https://pubmed-ncbi-nlm-nih-gov.proxy.lib.uiowa.edu/30187289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ubmed-ncbi-nlm-nih-gov.proxy.lib.uiowa.edu/16570751/" TargetMode="External"/><Relationship Id="rId4" Type="http://schemas.openxmlformats.org/officeDocument/2006/relationships/hyperlink" Target="https://pubmed-ncbi-nlm-nih-gov.proxy.lib.uiowa.edu/3327608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xeomin.com/healthcare-professionals/indications/adult-chronic-sialorrhea/dosin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-ncbi-nlm-nih-gov.proxy.lib.uiowa.edu/25082939/" TargetMode="External"/><Relationship Id="rId2" Type="http://schemas.openxmlformats.org/officeDocument/2006/relationships/hyperlink" Target="https://pubmed-ncbi-nlm-nih-gov.proxy.lib.uiowa.edu/34644409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med-ncbi-nlm-nih-gov.proxy.lib.uiowa.edu/1242650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299B8E-779D-FE8C-FF19-172EA1EF6607}"/>
              </a:ext>
            </a:extLst>
          </p:cNvPr>
          <p:cNvSpPr txBox="1"/>
          <p:nvPr/>
        </p:nvSpPr>
        <p:spPr>
          <a:xfrm>
            <a:off x="6953268" y="6140421"/>
            <a:ext cx="5130323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ea typeface="+mn-lt"/>
                <a:cs typeface="+mn-lt"/>
              </a:rPr>
              <a:t>scientificanimations.com, CC BY-SA 4.0 , via Wikimedia Commons  </a:t>
            </a:r>
            <a:r>
              <a:rPr lang="en-US" sz="1200" i="1" dirty="0">
                <a:ea typeface="+mn-lt"/>
                <a:cs typeface="+mn-lt"/>
                <a:hlinkClick r:id="rId2"/>
              </a:rPr>
              <a:t>https</a:t>
            </a:r>
            <a:r>
              <a:rPr lang="en-US" sz="1200" i="1" dirty="0">
                <a:hlinkClick r:id="rId2"/>
              </a:rPr>
              <a:t>://commons.wikimedia.org/wiki/File:Xerostomia_-_Dry_Mouth_(cropped).jpg</a:t>
            </a:r>
            <a:r>
              <a:rPr lang="en-US" sz="1200" i="1" dirty="0"/>
              <a:t> &lt; downloaded 4-30-2023&gt;</a:t>
            </a:r>
            <a:endParaRPr lang="en-US" sz="1200" i="1" dirty="0"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4C0611-27F0-16B9-9373-FFB8C4045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8309" y="2769430"/>
            <a:ext cx="8635237" cy="3371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6C02E-CB06-C49D-125C-5839B6BA54A0}"/>
              </a:ext>
            </a:extLst>
          </p:cNvPr>
          <p:cNvSpPr txBox="1"/>
          <p:nvPr/>
        </p:nvSpPr>
        <p:spPr>
          <a:xfrm>
            <a:off x="130262" y="6318243"/>
            <a:ext cx="65809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/>
              <a:t>Pereru</a:t>
            </a:r>
            <a:r>
              <a:rPr lang="en-US" sz="1200" i="1" dirty="0"/>
              <a:t>, CC BY-SA 4.0 &lt;https://creativecommons.org/licenses/by-sa/4.0&gt;, via Wikimedia Commons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5BFD2-D037-144C-71FA-723650D27A31}"/>
              </a:ext>
            </a:extLst>
          </p:cNvPr>
          <p:cNvSpPr txBox="1"/>
          <p:nvPr/>
        </p:nvSpPr>
        <p:spPr>
          <a:xfrm>
            <a:off x="76199" y="6928"/>
            <a:ext cx="684414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Calibri"/>
                <a:cs typeface="Calibri"/>
              </a:rPr>
              <a:t>Xerostomia</a:t>
            </a:r>
          </a:p>
          <a:p>
            <a:pPr algn="ctr"/>
            <a:r>
              <a:rPr lang="en-US" sz="2400" b="1" dirty="0">
                <a:ea typeface="Calibri"/>
                <a:cs typeface="Calibri"/>
              </a:rPr>
              <a:t>And</a:t>
            </a:r>
          </a:p>
          <a:p>
            <a:pPr algn="ctr"/>
            <a:r>
              <a:rPr lang="en-US" sz="2400" b="1" dirty="0">
                <a:ea typeface="Calibri"/>
                <a:cs typeface="Calibri"/>
              </a:rPr>
              <a:t>Hypersalivation / Sialorrhea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Harry Hoffman MD 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U of Iowa</a:t>
            </a:r>
            <a:endParaRPr lang="en-US" dirty="0"/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COI: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Author - UpToDate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Research - COOK Medical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84948F-577B-0426-F826-CAC464928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616" y="7771"/>
            <a:ext cx="5600662" cy="6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484A1F-2FDD-FDFE-613F-804BBFC6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60" y="-84379"/>
            <a:ext cx="8542316" cy="70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4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A0FC0-DBD0-DD1C-12B0-3A2B30C27BD9}"/>
              </a:ext>
            </a:extLst>
          </p:cNvPr>
          <p:cNvSpPr txBox="1"/>
          <p:nvPr/>
        </p:nvSpPr>
        <p:spPr>
          <a:xfrm>
            <a:off x="392482" y="173277"/>
            <a:ext cx="11563611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algn="ctr"/>
            <a:r>
              <a:rPr lang="en-US" sz="2800" b="1" err="1">
                <a:solidFill>
                  <a:srgbClr val="5B616B"/>
                </a:solidFill>
                <a:cs typeface="Calibri"/>
              </a:rPr>
              <a:t>Xerogenic</a:t>
            </a:r>
            <a:r>
              <a:rPr lang="en-US" sz="2800" b="1" dirty="0">
                <a:solidFill>
                  <a:srgbClr val="5B616B"/>
                </a:solidFill>
                <a:cs typeface="Calibri"/>
              </a:rPr>
              <a:t> Medication</a:t>
            </a:r>
          </a:p>
          <a:p>
            <a:r>
              <a:rPr lang="en-US" b="1" dirty="0">
                <a:solidFill>
                  <a:srgbClr val="0071BC"/>
                </a:solidFill>
                <a:hlinkClick r:id="rId2"/>
              </a:rPr>
              <a:t>Medication</a:t>
            </a:r>
            <a:r>
              <a:rPr lang="en-US" dirty="0">
                <a:solidFill>
                  <a:srgbClr val="0071BC"/>
                </a:solidFill>
                <a:hlinkClick r:id="rId2"/>
              </a:rPr>
              <a:t>-Induced Xerostomia and Hyposalivation in the Elderly: Culprits, Complications, and Management.</a:t>
            </a:r>
            <a:r>
              <a:rPr lang="en-US" dirty="0">
                <a:solidFill>
                  <a:srgbClr val="212121"/>
                </a:solidFill>
              </a:rPr>
              <a:t>Barbe </a:t>
            </a:r>
            <a:r>
              <a:rPr lang="en-US" err="1">
                <a:solidFill>
                  <a:srgbClr val="212121"/>
                </a:solidFill>
              </a:rPr>
              <a:t>AG.</a:t>
            </a:r>
            <a:r>
              <a:rPr lang="en-US" err="1">
                <a:solidFill>
                  <a:srgbClr val="4D8055"/>
                </a:solidFill>
              </a:rPr>
              <a:t>Drugs</a:t>
            </a:r>
            <a:r>
              <a:rPr lang="en-US" dirty="0">
                <a:solidFill>
                  <a:srgbClr val="4D8055"/>
                </a:solidFill>
              </a:rPr>
              <a:t> Aging. 2018 Oct;35(10):877-885. </a:t>
            </a:r>
            <a:r>
              <a:rPr lang="en-US" err="1">
                <a:solidFill>
                  <a:srgbClr val="4D8055"/>
                </a:solidFill>
              </a:rPr>
              <a:t>doi</a:t>
            </a:r>
            <a:r>
              <a:rPr lang="en-US" dirty="0">
                <a:solidFill>
                  <a:srgbClr val="4D8055"/>
                </a:solidFill>
              </a:rPr>
              <a:t>: 10.1007/s40266-018-0588-5.PMID: 30187289 Review.</a:t>
            </a:r>
            <a:endParaRPr lang="en-US">
              <a:solidFill>
                <a:srgbClr val="5B616B"/>
              </a:solidFill>
              <a:cs typeface="Calibri" panose="020F0502020204030204"/>
            </a:endParaRPr>
          </a:p>
          <a:p>
            <a:r>
              <a:rPr lang="en-US" b="1" dirty="0"/>
              <a:t>Medication</a:t>
            </a:r>
            <a:r>
              <a:rPr lang="en-US" dirty="0"/>
              <a:t>-induced xerostomia and hyposalivation will increasingly become oral health issues for older and geriatric patients because of the likely high prevalence of </a:t>
            </a:r>
            <a:r>
              <a:rPr lang="en-US" b="1" dirty="0"/>
              <a:t>medication</a:t>
            </a:r>
            <a:r>
              <a:rPr lang="en-US" dirty="0"/>
              <a:t> intake and polypharmacy, with a complex negative impact on other symptoms such as </a:t>
            </a:r>
            <a:r>
              <a:rPr lang="en-US" dirty="0" err="1"/>
              <a:t>dyspha</a:t>
            </a:r>
            <a:r>
              <a:rPr lang="en-US" dirty="0"/>
              <a:t> …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0071BC"/>
                </a:solidFill>
                <a:hlinkClick r:id="rId3"/>
              </a:rPr>
              <a:t>Salivary Gland Diseases.</a:t>
            </a:r>
            <a:r>
              <a:rPr lang="en-US" dirty="0">
                <a:solidFill>
                  <a:srgbClr val="212121"/>
                </a:solidFill>
              </a:rPr>
              <a:t>Ogle </a:t>
            </a:r>
            <a:r>
              <a:rPr lang="en-US" err="1">
                <a:solidFill>
                  <a:srgbClr val="212121"/>
                </a:solidFill>
              </a:rPr>
              <a:t>OE.</a:t>
            </a:r>
            <a:r>
              <a:rPr lang="en-US" err="1">
                <a:solidFill>
                  <a:srgbClr val="4D8055"/>
                </a:solidFill>
              </a:rPr>
              <a:t>Dent</a:t>
            </a:r>
            <a:r>
              <a:rPr lang="en-US" dirty="0">
                <a:solidFill>
                  <a:srgbClr val="4D8055"/>
                </a:solidFill>
              </a:rPr>
              <a:t> Clin North Am. 2020 Jan;64(1):87-104. </a:t>
            </a:r>
            <a:r>
              <a:rPr lang="en-US" err="1">
                <a:solidFill>
                  <a:srgbClr val="4D8055"/>
                </a:solidFill>
              </a:rPr>
              <a:t>doi</a:t>
            </a:r>
            <a:r>
              <a:rPr lang="en-US" dirty="0">
                <a:solidFill>
                  <a:srgbClr val="4D8055"/>
                </a:solidFill>
              </a:rPr>
              <a:t>: 10.1016/j.cden.2019.08.007. </a:t>
            </a:r>
            <a:r>
              <a:rPr lang="en-US" err="1">
                <a:solidFill>
                  <a:srgbClr val="4D8055"/>
                </a:solidFill>
              </a:rPr>
              <a:t>Epub</a:t>
            </a:r>
            <a:r>
              <a:rPr lang="en-US" dirty="0">
                <a:solidFill>
                  <a:srgbClr val="4D8055"/>
                </a:solidFill>
              </a:rPr>
              <a:t> 2019 Oct 10.PMID: 31735235 Review.</a:t>
            </a:r>
            <a:endParaRPr lang="en-US" dirty="0">
              <a:solidFill>
                <a:srgbClr val="4D8055"/>
              </a:solidFill>
              <a:cs typeface="Calibri"/>
            </a:endParaRPr>
          </a:p>
          <a:p>
            <a:r>
              <a:rPr lang="en-US" dirty="0">
                <a:solidFill>
                  <a:srgbClr val="0071BC"/>
                </a:solidFill>
                <a:hlinkClick r:id="rId4"/>
              </a:rPr>
              <a:t>The interrelationship between </a:t>
            </a:r>
            <a:r>
              <a:rPr lang="en-US" b="1" dirty="0">
                <a:solidFill>
                  <a:srgbClr val="0071BC"/>
                </a:solidFill>
                <a:hlinkClick r:id="rId4"/>
              </a:rPr>
              <a:t>xerogenic</a:t>
            </a:r>
            <a:r>
              <a:rPr lang="en-US" dirty="0">
                <a:solidFill>
                  <a:srgbClr val="0071BC"/>
                </a:solidFill>
                <a:hlinkClick r:id="rId4"/>
              </a:rPr>
              <a:t> </a:t>
            </a:r>
            <a:r>
              <a:rPr lang="en-US" b="1" dirty="0">
                <a:solidFill>
                  <a:srgbClr val="0071BC"/>
                </a:solidFill>
                <a:hlinkClick r:id="rId4"/>
              </a:rPr>
              <a:t>medication</a:t>
            </a:r>
            <a:r>
              <a:rPr lang="en-US" dirty="0">
                <a:solidFill>
                  <a:srgbClr val="0071BC"/>
                </a:solidFill>
                <a:hlinkClick r:id="rId4"/>
              </a:rPr>
              <a:t> use, subjective oral dryness and tooth wear.</a:t>
            </a:r>
            <a:r>
              <a:rPr lang="en-US" dirty="0" err="1">
                <a:solidFill>
                  <a:srgbClr val="212121"/>
                </a:solidFill>
              </a:rPr>
              <a:t>Alwaheidi</a:t>
            </a:r>
            <a:r>
              <a:rPr lang="en-US" dirty="0">
                <a:solidFill>
                  <a:srgbClr val="212121"/>
                </a:solidFill>
              </a:rPr>
              <a:t> HAA, O'Toole S, Bernabé E.</a:t>
            </a:r>
            <a:r>
              <a:rPr lang="en-US" dirty="0">
                <a:solidFill>
                  <a:srgbClr val="4D8055"/>
                </a:solidFill>
              </a:rPr>
              <a:t>J Dent. 2021 Jan;104:103542. </a:t>
            </a:r>
            <a:r>
              <a:rPr lang="en-US" dirty="0" err="1">
                <a:solidFill>
                  <a:srgbClr val="4D8055"/>
                </a:solidFill>
              </a:rPr>
              <a:t>doi</a:t>
            </a:r>
            <a:r>
              <a:rPr lang="en-US" dirty="0">
                <a:solidFill>
                  <a:srgbClr val="4D8055"/>
                </a:solidFill>
              </a:rPr>
              <a:t>: 10.1016/j.jdent.2020.103542. </a:t>
            </a:r>
            <a:r>
              <a:rPr lang="en-US" dirty="0" err="1">
                <a:solidFill>
                  <a:srgbClr val="4D8055"/>
                </a:solidFill>
              </a:rPr>
              <a:t>Epub</a:t>
            </a:r>
            <a:r>
              <a:rPr lang="en-US" dirty="0">
                <a:solidFill>
                  <a:srgbClr val="4D8055"/>
                </a:solidFill>
              </a:rPr>
              <a:t> 2020 Dec 1.PMID: 33276080</a:t>
            </a:r>
            <a:endParaRPr lang="en-US" dirty="0">
              <a:solidFill>
                <a:srgbClr val="4D8055"/>
              </a:solidFill>
              <a:cs typeface="Calibri"/>
            </a:endParaRPr>
          </a:p>
          <a:p>
            <a:r>
              <a:rPr lang="en-US" dirty="0"/>
              <a:t>In addition, participants taking one and multiple (two or more) </a:t>
            </a:r>
            <a:r>
              <a:rPr lang="en-US" b="1" dirty="0" err="1"/>
              <a:t>xerogenic</a:t>
            </a:r>
            <a:r>
              <a:rPr lang="en-US" dirty="0"/>
              <a:t> </a:t>
            </a:r>
            <a:r>
              <a:rPr lang="en-US" b="1" dirty="0"/>
              <a:t>medications</a:t>
            </a:r>
            <a:r>
              <a:rPr lang="en-US" dirty="0"/>
              <a:t> had, respectively, 1.53 (95 % CI: 1.01-2.32) and 1.44 (95 % CI: 0.62-3.33) greater odds of having tooth wear than those taking no </a:t>
            </a:r>
            <a:r>
              <a:rPr lang="en-US" b="1" dirty="0" err="1"/>
              <a:t>xerogenic</a:t>
            </a:r>
            <a:r>
              <a:rPr lang="en-US" dirty="0"/>
              <a:t> </a:t>
            </a:r>
            <a:r>
              <a:rPr lang="en-US" b="1" dirty="0"/>
              <a:t>medications</a:t>
            </a:r>
            <a:r>
              <a:rPr lang="en-US" dirty="0"/>
              <a:t>. ...CONCLUSION …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rgbClr val="0071BC"/>
                </a:solidFill>
                <a:hlinkClick r:id="rId5"/>
              </a:rPr>
              <a:t>The relationship between cardiovascular </a:t>
            </a:r>
            <a:r>
              <a:rPr lang="en-US" b="1" dirty="0">
                <a:solidFill>
                  <a:srgbClr val="0071BC"/>
                </a:solidFill>
                <a:hlinkClick r:id="rId5"/>
              </a:rPr>
              <a:t>xerogenic</a:t>
            </a:r>
            <a:r>
              <a:rPr lang="en-US" dirty="0">
                <a:solidFill>
                  <a:srgbClr val="0071BC"/>
                </a:solidFill>
                <a:hlinkClick r:id="rId5"/>
              </a:rPr>
              <a:t> </a:t>
            </a:r>
            <a:r>
              <a:rPr lang="en-US" b="1" dirty="0">
                <a:solidFill>
                  <a:srgbClr val="0071BC"/>
                </a:solidFill>
                <a:hlinkClick r:id="rId5"/>
              </a:rPr>
              <a:t>medication</a:t>
            </a:r>
            <a:r>
              <a:rPr lang="en-US" dirty="0">
                <a:solidFill>
                  <a:srgbClr val="0071BC"/>
                </a:solidFill>
                <a:hlinkClick r:id="rId5"/>
              </a:rPr>
              <a:t> intake and the incidence of crown/root restorations.</a:t>
            </a:r>
            <a:r>
              <a:rPr lang="en-US" err="1">
                <a:solidFill>
                  <a:srgbClr val="212121"/>
                </a:solidFill>
              </a:rPr>
              <a:t>Maupomé</a:t>
            </a:r>
            <a:r>
              <a:rPr lang="en-US" dirty="0">
                <a:solidFill>
                  <a:srgbClr val="212121"/>
                </a:solidFill>
              </a:rPr>
              <a:t> G, Peters D, Rush WA, Rindal DB, White BA.</a:t>
            </a:r>
            <a:r>
              <a:rPr lang="en-US" dirty="0">
                <a:solidFill>
                  <a:srgbClr val="4D8055"/>
                </a:solidFill>
              </a:rPr>
              <a:t>J Public Health Dent. 2006 Winter;66(1):49-56. </a:t>
            </a:r>
            <a:r>
              <a:rPr lang="en-US" err="1">
                <a:solidFill>
                  <a:srgbClr val="4D8055"/>
                </a:solidFill>
              </a:rPr>
              <a:t>doi</a:t>
            </a:r>
            <a:r>
              <a:rPr lang="en-US" dirty="0">
                <a:solidFill>
                  <a:srgbClr val="4D8055"/>
                </a:solidFill>
              </a:rPr>
              <a:t>: 10.1111/j.1752-7325.2006.tb02551.x.PMID: 16570751</a:t>
            </a:r>
            <a:endParaRPr lang="en-US" dirty="0">
              <a:solidFill>
                <a:srgbClr val="4D8055"/>
              </a:solidFill>
              <a:cs typeface="Calibri"/>
            </a:endParaRPr>
          </a:p>
          <a:p>
            <a:r>
              <a:rPr lang="en-US" dirty="0"/>
              <a:t>Records were extracted for all members who were at least 55 years old at the end of the 11 year window, and had at least 48 months of concurrent dental, </a:t>
            </a:r>
            <a:r>
              <a:rPr lang="en-US" b="1" dirty="0"/>
              <a:t>medical</a:t>
            </a:r>
            <a:r>
              <a:rPr lang="en-US" dirty="0"/>
              <a:t>, and pharmacy coverage. The authors identified 4448 individuals whose only </a:t>
            </a:r>
            <a:r>
              <a:rPr lang="en-US" b="1" dirty="0" err="1"/>
              <a:t>xerogenic</a:t>
            </a:r>
            <a:r>
              <a:rPr lang="en-US" dirty="0"/>
              <a:t> </a:t>
            </a:r>
            <a:r>
              <a:rPr lang="en-US" b="1" dirty="0"/>
              <a:t>medication</a:t>
            </a:r>
            <a:r>
              <a:rPr lang="en-US" dirty="0"/>
              <a:t> ex …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4A88C-BDCA-4D34-BAE2-4375B38A051F}"/>
              </a:ext>
            </a:extLst>
          </p:cNvPr>
          <p:cNvSpPr txBox="1"/>
          <p:nvPr/>
        </p:nvSpPr>
        <p:spPr>
          <a:xfrm>
            <a:off x="1678034" y="23247"/>
            <a:ext cx="30383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Xerostomia  </a:t>
            </a:r>
          </a:p>
          <a:p>
            <a:pPr algn="ctr"/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Good News!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485"/>
            <a:ext cx="5728554" cy="2057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04" y="4060841"/>
            <a:ext cx="592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Forty-five patients with SS    randomly assigned to </a:t>
            </a:r>
          </a:p>
          <a:p>
            <a:r>
              <a:rPr lang="en-US" sz="1600" dirty="0"/>
              <a:t>(1) a control group (no irrigation, control, n = 15), </a:t>
            </a:r>
          </a:p>
          <a:p>
            <a:r>
              <a:rPr lang="en-US" sz="1600" dirty="0"/>
              <a:t>(2) to irrigation of the major salivary glands with saline (saline, n = 15) (3) to irrigation with saline followed by corticosteroid application </a:t>
            </a:r>
          </a:p>
          <a:p>
            <a:endParaRPr lang="en-US" sz="1600" dirty="0"/>
          </a:p>
          <a:p>
            <a:r>
              <a:rPr lang="en-US" sz="1600" b="1" dirty="0"/>
              <a:t>Conclusion: </a:t>
            </a:r>
          </a:p>
          <a:p>
            <a:r>
              <a:rPr lang="en-US" sz="2400" i="1" dirty="0"/>
              <a:t>Irrigation of the major salivary glands in patients with SS increases salivary flow and reduces xerostomia.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389E3-9C2E-4DAD-84C7-45FCB118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80" y="2366710"/>
            <a:ext cx="6186166" cy="28468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E13892-A423-42AF-ACF0-3E9F4F50F47C}"/>
              </a:ext>
            </a:extLst>
          </p:cNvPr>
          <p:cNvSpPr txBox="1"/>
          <p:nvPr/>
        </p:nvSpPr>
        <p:spPr>
          <a:xfrm>
            <a:off x="5859126" y="4974913"/>
            <a:ext cx="62638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sng" dirty="0"/>
              <a:t>began treating patients with AdhAQP1 in 2008 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BlinkMacSystemFont"/>
              </a:rPr>
              <a:t>AdhAQP1 vector delivery to a single parotid gland was safe and transfer of the hAQP1 cDNA increased parotid flow and relieved symptoms in a subset of subjects.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CB63B2-CAF2-47AC-9557-8AC69FC2D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50" y="151277"/>
            <a:ext cx="6401850" cy="21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7A65570-B303-4012-03A1-93B31C4A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7" y="65519"/>
            <a:ext cx="7631874" cy="673686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AB7ADA4-A1ED-2F2F-7BF4-441F94D1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94" y="4560625"/>
            <a:ext cx="4459082" cy="173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2A33B-D820-F2E1-C1C5-CA9693A5C5CA}"/>
              </a:ext>
            </a:extLst>
          </p:cNvPr>
          <p:cNvSpPr txBox="1"/>
          <p:nvPr/>
        </p:nvSpPr>
        <p:spPr>
          <a:xfrm>
            <a:off x="8066937" y="6377620"/>
            <a:ext cx="46115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/>
              <a:t>Pereru</a:t>
            </a:r>
            <a:r>
              <a:rPr lang="en-US" sz="1200" i="1" dirty="0"/>
              <a:t>, CC BY-SA 4.0 &lt;https://creativecommons.org/licenses/by-sa/4.0&gt;, via Wikimedia Commons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55495FF-2F9B-DCD5-5BCC-8ACF62482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39" y="26762"/>
            <a:ext cx="4257303" cy="444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0FF27-429E-8D14-EB84-340DCE883592}"/>
              </a:ext>
            </a:extLst>
          </p:cNvPr>
          <p:cNvSpPr txBox="1"/>
          <p:nvPr/>
        </p:nvSpPr>
        <p:spPr>
          <a:xfrm>
            <a:off x="7841673" y="4120737"/>
            <a:ext cx="693914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 err="1"/>
              <a:t>GutterStrife</a:t>
            </a:r>
            <a:r>
              <a:rPr lang="en-US" sz="1000" dirty="0"/>
              <a:t>, CC BY-SA 4.0 &lt;https://creativecommons.org/licenses/by-sa/4.0&gt;,</a:t>
            </a:r>
            <a:endParaRPr lang="en-US" dirty="0"/>
          </a:p>
          <a:p>
            <a:r>
              <a:rPr lang="en-US" sz="1000" dirty="0"/>
              <a:t> via Wikimedia Commons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CF0EB8-4AAB-ED01-0296-5DE9905E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" y="1830851"/>
            <a:ext cx="11095510" cy="3631727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ABB6DA-E0C9-525F-2EE4-359C231A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" y="-87597"/>
            <a:ext cx="10551225" cy="162992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C26443F-BFFC-0AD5-0F38-88CDA4C2E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" y="5409982"/>
            <a:ext cx="11382498" cy="788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29EE3-9619-EFFF-00A3-63CB93269CCE}"/>
              </a:ext>
            </a:extLst>
          </p:cNvPr>
          <p:cNvSpPr txBox="1"/>
          <p:nvPr/>
        </p:nvSpPr>
        <p:spPr>
          <a:xfrm>
            <a:off x="326571" y="6264233"/>
            <a:ext cx="110242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Optimizing Positioning coordinate with physical therapy); Oral Motor Exercises; Behavioral (increased swallowing frequency)</a:t>
            </a:r>
            <a:endParaRPr lang="en-US" sz="1600" dirty="0"/>
          </a:p>
        </p:txBody>
      </p:sp>
      <p:pic>
        <p:nvPicPr>
          <p:cNvPr id="7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40820E7-E99A-FCF5-E623-29A76C13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" y="1188060"/>
            <a:ext cx="7582394" cy="5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3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C31FFF-ECBB-762E-5F38-55D0022F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6" y="102595"/>
            <a:ext cx="8166264" cy="2021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CBDCF-7F73-EE98-C2D8-80866C3EB144}"/>
              </a:ext>
            </a:extLst>
          </p:cNvPr>
          <p:cNvSpPr txBox="1"/>
          <p:nvPr/>
        </p:nvSpPr>
        <p:spPr>
          <a:xfrm>
            <a:off x="211777" y="2359231"/>
            <a:ext cx="7077693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Calibri"/>
                <a:cs typeface="Calibri"/>
              </a:rPr>
              <a:t>Merello et al identified in 2008 that "</a:t>
            </a:r>
            <a:r>
              <a:rPr lang="en-US" sz="2000" b="1" i="1" dirty="0">
                <a:solidFill>
                  <a:srgbClr val="222222"/>
                </a:solidFill>
                <a:latin typeface="Calibri"/>
                <a:cs typeface="Calibri"/>
              </a:rPr>
              <a:t>that the management of sialorrhea in PD [Parkinsons disease], it is proposed that glycopyrrolate should be evaluated before considering botulinum toxin injections</a:t>
            </a:r>
            <a:r>
              <a:rPr lang="en-US" sz="2000" dirty="0">
                <a:solidFill>
                  <a:srgbClr val="222222"/>
                </a:solidFill>
                <a:latin typeface="Calibri"/>
                <a:cs typeface="Calibri"/>
              </a:rPr>
              <a:t>" (Merello 2008).</a:t>
            </a:r>
          </a:p>
          <a:p>
            <a:endParaRPr lang="en-US" sz="1400" dirty="0">
              <a:solidFill>
                <a:srgbClr val="22222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81F31-4C41-09E6-C4DF-79CD25C06228}"/>
              </a:ext>
            </a:extLst>
          </p:cNvPr>
          <p:cNvSpPr txBox="1"/>
          <p:nvPr/>
        </p:nvSpPr>
        <p:spPr>
          <a:xfrm>
            <a:off x="207817" y="3958441"/>
            <a:ext cx="64819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Calibri"/>
              </a:rPr>
              <a:t>A more recent publication identified Botulinum neurotoxin (</a:t>
            </a:r>
            <a:r>
              <a:rPr lang="en-US" sz="2000" err="1">
                <a:solidFill>
                  <a:srgbClr val="222222"/>
                </a:solidFill>
                <a:latin typeface="Calibri"/>
              </a:rPr>
              <a:t>BoNT</a:t>
            </a:r>
            <a:r>
              <a:rPr lang="en-US" sz="2000" dirty="0">
                <a:solidFill>
                  <a:srgbClr val="222222"/>
                </a:solidFill>
                <a:latin typeface="Calibri"/>
              </a:rPr>
              <a:t>) to be '</a:t>
            </a:r>
            <a:r>
              <a:rPr lang="en-US" sz="2000" b="1" dirty="0">
                <a:solidFill>
                  <a:srgbClr val="222222"/>
                </a:solidFill>
                <a:latin typeface="Calibri"/>
              </a:rPr>
              <a:t>first line of pharmacotherapy for chronic sialorrhea</a:t>
            </a:r>
            <a:r>
              <a:rPr lang="en-US" sz="2000" dirty="0">
                <a:solidFill>
                  <a:srgbClr val="222222"/>
                </a:solidFill>
                <a:latin typeface="Calibri"/>
              </a:rPr>
              <a:t>' (Jost 2019)   </a:t>
            </a:r>
          </a:p>
          <a:p>
            <a:r>
              <a:rPr lang="en-US" sz="2000" dirty="0">
                <a:solidFill>
                  <a:srgbClr val="222222"/>
                </a:solidFill>
                <a:cs typeface="Calibri"/>
              </a:rPr>
              <a:t>                                       Other Treatment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11381-28FE-7B69-0F5C-B9C57F9A807A}"/>
              </a:ext>
            </a:extLst>
          </p:cNvPr>
          <p:cNvSpPr txBox="1"/>
          <p:nvPr/>
        </p:nvSpPr>
        <p:spPr>
          <a:xfrm>
            <a:off x="2177143" y="5244935"/>
            <a:ext cx="48095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US" sz="2400" err="1">
                <a:solidFill>
                  <a:srgbClr val="222222"/>
                </a:solidFill>
                <a:latin typeface="-apple-system"/>
                <a:ea typeface="-apple-system"/>
                <a:cs typeface="-apple-system"/>
              </a:rPr>
              <a:t>Amitryptilene</a:t>
            </a:r>
            <a:endParaRPr lang="en-US" sz="2400">
              <a:solidFill>
                <a:srgbClr val="222222"/>
              </a:solidFill>
              <a:latin typeface="-apple-system"/>
              <a:ea typeface="-apple-system"/>
              <a:cs typeface="-apple-system"/>
            </a:endParaRPr>
          </a:p>
          <a:p>
            <a:pPr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-apple-system"/>
                <a:ea typeface="-apple-system"/>
                <a:cs typeface="-apple-system"/>
              </a:rPr>
              <a:t>Sublingual atropine drops</a:t>
            </a:r>
          </a:p>
          <a:p>
            <a:pPr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-apple-system"/>
                <a:ea typeface="-apple-system"/>
                <a:cs typeface="-apple-system"/>
              </a:rPr>
              <a:t>Benztropine </a:t>
            </a:r>
          </a:p>
          <a:p>
            <a:pPr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-apple-system"/>
              </a:rPr>
              <a:t>Radiotherapy</a:t>
            </a:r>
            <a:endParaRPr lang="en-US" sz="2400" dirty="0"/>
          </a:p>
        </p:txBody>
      </p:sp>
      <p:pic>
        <p:nvPicPr>
          <p:cNvPr id="6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63F12F83-D57B-1BAE-7C77-0B8A21B5B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1" y="4260"/>
            <a:ext cx="3297381" cy="4296285"/>
          </a:xfrm>
          <a:prstGeom prst="rect">
            <a:avLst/>
          </a:prstGeom>
        </p:spPr>
      </p:pic>
      <p:pic>
        <p:nvPicPr>
          <p:cNvPr id="7" name="Picture 7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6004E98D-0589-C8D1-F4FC-04DBAE0AD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660" y="3678881"/>
            <a:ext cx="3297381" cy="31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B4770-8616-592A-9985-458417E87680}"/>
              </a:ext>
            </a:extLst>
          </p:cNvPr>
          <p:cNvSpPr txBox="1"/>
          <p:nvPr/>
        </p:nvSpPr>
        <p:spPr>
          <a:xfrm>
            <a:off x="0" y="425532"/>
            <a:ext cx="705592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Website:    </a:t>
            </a:r>
            <a:r>
              <a:rPr lang="en-US" dirty="0">
                <a:ea typeface="+mn-lt"/>
                <a:cs typeface="+mn-lt"/>
                <a:hlinkClick r:id="rId2"/>
              </a:rPr>
              <a:t>XEOMIN® Dosing | Adults With Chronic Sialorrhea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FDA approved for sialorrhea – 30 units (parotid) 20 units (SMG)                         Contains a video demonstration</a:t>
            </a:r>
          </a:p>
          <a:p>
            <a:r>
              <a:rPr lang="en-US" dirty="0">
                <a:cs typeface="Calibri"/>
              </a:rPr>
              <a:t>                             they "</a:t>
            </a:r>
            <a:r>
              <a:rPr lang="en-US" b="1" i="1" dirty="0">
                <a:cs typeface="Calibri"/>
              </a:rPr>
              <a:t>can't see the needle</a:t>
            </a:r>
            <a:r>
              <a:rPr lang="en-US" dirty="0">
                <a:cs typeface="Calibri"/>
              </a:rPr>
              <a:t>"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60E026-8422-D731-05F5-05B36891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30" y="556466"/>
            <a:ext cx="5514109" cy="1321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77AD0-8A2B-97E4-ADE2-AF035CC40D77}"/>
              </a:ext>
            </a:extLst>
          </p:cNvPr>
          <p:cNvSpPr txBox="1"/>
          <p:nvPr/>
        </p:nvSpPr>
        <p:spPr>
          <a:xfrm>
            <a:off x="6660078" y="2018804"/>
            <a:ext cx="563088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Sialorrhea</a:t>
            </a:r>
          </a:p>
          <a:p>
            <a:pPr marL="285750" indent="-285750">
              <a:buFont typeface="Arial"/>
              <a:buChar char="•"/>
            </a:pPr>
            <a:r>
              <a:rPr lang="en-US" sz="2400" err="1">
                <a:cs typeface="Calibri"/>
              </a:rPr>
              <a:t>Sialocoele</a:t>
            </a:r>
            <a:r>
              <a:rPr lang="en-US" sz="2400" dirty="0">
                <a:cs typeface="Calibri"/>
              </a:rPr>
              <a:t> / Salivary Fistula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Frey's Syndrome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Prophylaxis prior to oral cavity resection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Recurrent parotitis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Adjunct to </a:t>
            </a:r>
            <a:r>
              <a:rPr lang="en-US" sz="2400" err="1">
                <a:cs typeface="Calibri"/>
              </a:rPr>
              <a:t>sialendoscopy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First bite syndrome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Obstructive parotitis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Disfiguring salivary gland enlargement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"Lower face contouring" "Facial slimming"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C46A27E-1F0B-75A6-CD4A-E1A4E020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" y="3068397"/>
            <a:ext cx="6305797" cy="3788998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4FC931-9C16-566E-9109-AAC22603D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08" y="1669319"/>
            <a:ext cx="6177147" cy="128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954A2E-C6AF-543D-4070-374DE5DE5DF1}"/>
              </a:ext>
            </a:extLst>
          </p:cNvPr>
          <p:cNvSpPr txBox="1"/>
          <p:nvPr/>
        </p:nvSpPr>
        <p:spPr>
          <a:xfrm>
            <a:off x="8342415" y="49481"/>
            <a:ext cx="29292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cs typeface="Calibri"/>
              </a:rPr>
              <a:t>Conclusion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933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ottle, table, sitting, indoor&#10;&#10;Description automatically generated">
            <a:extLst>
              <a:ext uri="{FF2B5EF4-FFF2-40B4-BE49-F238E27FC236}">
                <a16:creationId xmlns:a16="http://schemas.microsoft.com/office/drawing/2014/main" id="{87F938D0-B1E5-CC91-2ECF-B5BCC95F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9158"/>
            <a:ext cx="4413905" cy="5426570"/>
          </a:xfrm>
          <a:prstGeom prst="rect">
            <a:avLst/>
          </a:prstGeom>
        </p:spPr>
      </p:pic>
      <p:pic>
        <p:nvPicPr>
          <p:cNvPr id="2" name="Picture 2" descr="A picture containing text, bottle, indoor, toothbrush&#10;&#10;Description automatically generated">
            <a:extLst>
              <a:ext uri="{FF2B5EF4-FFF2-40B4-BE49-F238E27FC236}">
                <a16:creationId xmlns:a16="http://schemas.microsoft.com/office/drawing/2014/main" id="{F47329C6-676B-EBED-AEC4-A6657FA3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5" y="1241066"/>
            <a:ext cx="9905999" cy="6869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7C52-78A5-821C-8F3B-96723FA8FD77}"/>
              </a:ext>
            </a:extLst>
          </p:cNvPr>
          <p:cNvSpPr txBox="1"/>
          <p:nvPr/>
        </p:nvSpPr>
        <p:spPr>
          <a:xfrm>
            <a:off x="2" y="-117764"/>
            <a:ext cx="12191996" cy="184665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Calibri"/>
                <a:cs typeface="Calibri"/>
              </a:rPr>
              <a:t>Xerostomia – risk factors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 age / gender / hormone changes / autoimmune / radiation / </a:t>
            </a:r>
            <a:r>
              <a:rPr lang="en-US" dirty="0">
                <a:latin typeface="Segoe UI"/>
                <a:ea typeface="Calibri"/>
                <a:cs typeface="Segoe UI"/>
              </a:rPr>
              <a:t>dehydration / diabetes /  / mouth breathing / infection / 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algn="ctr"/>
            <a:r>
              <a:rPr lang="en-US" dirty="0">
                <a:latin typeface="Segoe UI"/>
                <a:ea typeface="Calibri"/>
                <a:cs typeface="Segoe UI"/>
              </a:rPr>
              <a:t>alcohol / tobacco / caffeine / anxiety / snoring / </a:t>
            </a:r>
          </a:p>
          <a:p>
            <a:pPr algn="ctr"/>
            <a:endParaRPr lang="en-US" dirty="0">
              <a:latin typeface="Segoe UI"/>
              <a:ea typeface="Calibri"/>
              <a:cs typeface="Segoe UI"/>
            </a:endParaRPr>
          </a:p>
          <a:p>
            <a:pPr algn="ctr"/>
            <a:r>
              <a:rPr lang="en-US" dirty="0">
                <a:latin typeface="Segoe UI"/>
                <a:ea typeface="Calibri"/>
                <a:cs typeface="Segoe UI"/>
              </a:rPr>
              <a:t>Sensation of oral dryness 'does not usually occur until the normal unstimulated flow rate is reduced by approximately 50% '</a:t>
            </a:r>
          </a:p>
        </p:txBody>
      </p:sp>
    </p:spTree>
    <p:extLst>
      <p:ext uri="{BB962C8B-B14F-4D97-AF65-F5344CB8AC3E}">
        <p14:creationId xmlns:p14="http://schemas.microsoft.com/office/powerpoint/2010/main" val="24953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7C3F8-2A6C-7FF0-3A6C-AE5A76032B60}"/>
              </a:ext>
            </a:extLst>
          </p:cNvPr>
          <p:cNvSpPr txBox="1"/>
          <p:nvPr/>
        </p:nvSpPr>
        <p:spPr>
          <a:xfrm>
            <a:off x="-4175" y="-4175"/>
            <a:ext cx="1222122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1BC"/>
                </a:solidFill>
                <a:latin typeface="BlinkMacSystemFont"/>
                <a:hlinkClick r:id="rId2"/>
              </a:rPr>
              <a:t>Dose-dependent association between </a:t>
            </a:r>
            <a:r>
              <a:rPr lang="en-US" b="1" dirty="0">
                <a:solidFill>
                  <a:srgbClr val="0071BC"/>
                </a:solidFill>
                <a:latin typeface="BlinkMacSystemFont"/>
                <a:hlinkClick r:id="rId2"/>
              </a:rPr>
              <a:t>xerostomia</a:t>
            </a:r>
            <a:r>
              <a:rPr lang="en-US" dirty="0">
                <a:solidFill>
                  <a:srgbClr val="0071BC"/>
                </a:solidFill>
                <a:latin typeface="BlinkMacSystemFont"/>
                <a:hlinkClick r:id="rId2"/>
              </a:rPr>
              <a:t> and number of medications among older adults.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Storbeck T, Qian F, </a:t>
            </a:r>
            <a:r>
              <a:rPr lang="en-US" b="1" dirty="0">
                <a:solidFill>
                  <a:srgbClr val="212121"/>
                </a:solidFill>
                <a:highlight>
                  <a:srgbClr val="FFFF00"/>
                </a:highlight>
                <a:latin typeface="BlinkMacSystemFont"/>
              </a:rPr>
              <a:t>Marek C</a:t>
            </a:r>
            <a:r>
              <a:rPr lang="en-US" dirty="0">
                <a:solidFill>
                  <a:srgbClr val="212121"/>
                </a:solidFill>
                <a:highlight>
                  <a:srgbClr val="FFFF00"/>
                </a:highlight>
                <a:latin typeface="BlinkMacSystemFont"/>
              </a:rPr>
              <a:t>,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Caplan D, Marchini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L.</a:t>
            </a:r>
            <a:r>
              <a:rPr lang="en-US" dirty="0" err="1">
                <a:solidFill>
                  <a:srgbClr val="4D8055"/>
                </a:solidFill>
                <a:latin typeface="BlinkMacSystemFont"/>
              </a:rPr>
              <a:t>Spec</a:t>
            </a:r>
            <a:r>
              <a:rPr lang="en-US" dirty="0">
                <a:solidFill>
                  <a:srgbClr val="4D8055"/>
                </a:solidFill>
                <a:latin typeface="BlinkMacSystemFont"/>
              </a:rPr>
              <a:t> Care Dentist. 2022 May;42(3):225-231. </a:t>
            </a:r>
            <a:r>
              <a:rPr lang="en-US" dirty="0" err="1">
                <a:solidFill>
                  <a:srgbClr val="4D8055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4D8055"/>
                </a:solidFill>
                <a:latin typeface="BlinkMacSystemFont"/>
              </a:rPr>
              <a:t>: 10.1111/scd.12662. </a:t>
            </a:r>
            <a:r>
              <a:rPr lang="en-US" dirty="0" err="1">
                <a:solidFill>
                  <a:srgbClr val="4D8055"/>
                </a:solidFill>
                <a:latin typeface="BlinkMacSystemFont"/>
              </a:rPr>
              <a:t>Epub</a:t>
            </a:r>
            <a:r>
              <a:rPr lang="en-US" dirty="0">
                <a:solidFill>
                  <a:srgbClr val="4D8055"/>
                </a:solidFill>
                <a:latin typeface="BlinkMacSystemFont"/>
              </a:rPr>
              <a:t> 2021 Oct 13.PMID: 34644409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dirty="0">
              <a:latin typeface="BlinkMacSystemFont"/>
              <a:ea typeface="Calibri" panose="020F0502020204030204"/>
              <a:cs typeface="Calibri" panose="020F0502020204030204"/>
            </a:endParaRPr>
          </a:p>
          <a:p>
            <a:r>
              <a:rPr lang="en-US" b="1" dirty="0">
                <a:latin typeface="BlinkMacSystemFont"/>
                <a:ea typeface="Calibri" panose="020F0502020204030204"/>
                <a:cs typeface="Calibri" panose="020F0502020204030204"/>
              </a:rPr>
              <a:t>Xerostomia: </a:t>
            </a:r>
            <a:r>
              <a:rPr lang="en-US" dirty="0">
                <a:latin typeface="BlinkMacSystemFont"/>
                <a:ea typeface="Calibri" panose="020F0502020204030204"/>
                <a:cs typeface="Calibri" panose="020F0502020204030204"/>
              </a:rPr>
              <a:t>"subjective feeling of having a dry mouth" (may or may not be associated with objective reduction)</a:t>
            </a:r>
          </a:p>
          <a:p>
            <a:r>
              <a:rPr lang="en-US" dirty="0">
                <a:latin typeface="BlinkMacSystemFont"/>
                <a:ea typeface="Calibri" panose="020F0502020204030204"/>
                <a:cs typeface="Calibri" panose="020F0502020204030204"/>
              </a:rPr>
              <a:t>Prevalence:   older adults = 20%  institutionalized older adults = 72%</a:t>
            </a:r>
          </a:p>
          <a:p>
            <a:r>
              <a:rPr lang="en-US" b="1" dirty="0">
                <a:latin typeface="BlinkMacSystemFont"/>
                <a:ea typeface="Calibri" panose="020F0502020204030204"/>
                <a:cs typeface="Calibri" panose="020F0502020204030204"/>
              </a:rPr>
              <a:t>Polypharmacy:</a:t>
            </a:r>
            <a:r>
              <a:rPr lang="en-US" dirty="0">
                <a:latin typeface="BlinkMacSystemFont"/>
                <a:ea typeface="Calibri" panose="020F0502020204030204"/>
                <a:cs typeface="Calibri" panose="020F0502020204030204"/>
              </a:rPr>
              <a:t> nursing home survey: mean number of daily mediations taken = 9.8</a:t>
            </a:r>
          </a:p>
          <a:p>
            <a:r>
              <a:rPr lang="en-US" dirty="0">
                <a:latin typeface="BlinkMacSystemFont"/>
                <a:ea typeface="Calibri" panose="020F0502020204030204"/>
                <a:cs typeface="Calibri" panose="020F0502020204030204"/>
              </a:rPr>
              <a:t>Review of health history of 11,061 patients seen at U of Iowa Dentistry with health questionnaires retrospectively reviewed</a:t>
            </a:r>
          </a:p>
          <a:p>
            <a:r>
              <a:rPr lang="en-US" dirty="0">
                <a:latin typeface="BlinkMacSystemFont"/>
                <a:ea typeface="Calibri" panose="020F0502020204030204"/>
                <a:cs typeface="Calibri" panose="020F0502020204030204"/>
              </a:rPr>
              <a:t>                                       (78.1% hypertensive,31.6% diabetic; 20.6% mental disorder)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BlinkMacSystemFont"/>
                <a:ea typeface="Calibri"/>
                <a:cs typeface="Calibri"/>
              </a:rPr>
              <a:t>                   38.5% reported dry mouth  mean age = 74, median number of medications = 7</a:t>
            </a:r>
          </a:p>
          <a:p>
            <a:r>
              <a:rPr lang="en-US" dirty="0">
                <a:ea typeface="+mn-lt"/>
                <a:cs typeface="+mn-lt"/>
              </a:rPr>
              <a:t>Finding: strong dose-dependent association between the number of medication and self-reported xerostomia</a:t>
            </a:r>
          </a:p>
          <a:p>
            <a:endParaRPr lang="en-US" dirty="0">
              <a:solidFill>
                <a:srgbClr val="4D8055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C9609-4BD8-A440-20C7-53A21675670A}"/>
              </a:ext>
            </a:extLst>
          </p:cNvPr>
          <p:cNvSpPr txBox="1"/>
          <p:nvPr/>
        </p:nvSpPr>
        <p:spPr>
          <a:xfrm>
            <a:off x="79332" y="5851742"/>
            <a:ext cx="1221078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71BC"/>
                </a:solidFill>
                <a:latin typeface="BlinkMacSystemFont"/>
                <a:hlinkClick r:id="rId3"/>
              </a:rPr>
              <a:t>Managing </a:t>
            </a:r>
            <a:r>
              <a:rPr lang="en-US" sz="1200" b="1" dirty="0">
                <a:solidFill>
                  <a:srgbClr val="0071BC"/>
                </a:solidFill>
                <a:latin typeface="BlinkMacSystemFont"/>
                <a:hlinkClick r:id="rId3"/>
              </a:rPr>
              <a:t>xerostomia</a:t>
            </a:r>
            <a:r>
              <a:rPr lang="en-US" sz="1200" dirty="0">
                <a:solidFill>
                  <a:srgbClr val="0071BC"/>
                </a:solidFill>
                <a:latin typeface="BlinkMacSystemFont"/>
                <a:hlinkClick r:id="rId3"/>
              </a:rPr>
              <a:t> and salivary gland hypofunction: executive summary of a report from the American Dental Association Council on Scientific Affairs.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Plemons JM, Al-Hashimi I, </a:t>
            </a:r>
            <a:r>
              <a:rPr lang="en-US" sz="1200" b="1" dirty="0">
                <a:solidFill>
                  <a:srgbClr val="212121"/>
                </a:solidFill>
                <a:highlight>
                  <a:srgbClr val="FFFF00"/>
                </a:highlight>
                <a:latin typeface="BlinkMacSystemFont"/>
              </a:rPr>
              <a:t>Marek CL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; American Dental Association Council on Scientific </a:t>
            </a:r>
            <a:r>
              <a:rPr lang="en-US" sz="1200" err="1">
                <a:solidFill>
                  <a:srgbClr val="212121"/>
                </a:solidFill>
                <a:latin typeface="BlinkMacSystemFont"/>
              </a:rPr>
              <a:t>Affairs.</a:t>
            </a:r>
            <a:r>
              <a:rPr lang="en-US" sz="1200" err="1">
                <a:solidFill>
                  <a:srgbClr val="4D8055"/>
                </a:solidFill>
                <a:latin typeface="BlinkMacSystemFont"/>
              </a:rPr>
              <a:t>J</a:t>
            </a:r>
            <a:r>
              <a:rPr lang="en-US" sz="1200" dirty="0">
                <a:solidFill>
                  <a:srgbClr val="4D8055"/>
                </a:solidFill>
                <a:latin typeface="BlinkMacSystemFont"/>
              </a:rPr>
              <a:t> Am Dent Assoc. 2014 Aug;145(8):867-73. </a:t>
            </a:r>
            <a:r>
              <a:rPr lang="en-US" sz="1200" err="1">
                <a:solidFill>
                  <a:srgbClr val="4D8055"/>
                </a:solidFill>
                <a:latin typeface="BlinkMacSystemFont"/>
              </a:rPr>
              <a:t>doi</a:t>
            </a:r>
            <a:r>
              <a:rPr lang="en-US" sz="1200" dirty="0">
                <a:solidFill>
                  <a:srgbClr val="4D8055"/>
                </a:solidFill>
                <a:latin typeface="BlinkMacSystemFont"/>
              </a:rPr>
              <a:t>: 10.14219/jada.2014.44.PMID: 25082939</a:t>
            </a:r>
          </a:p>
          <a:p>
            <a:r>
              <a:rPr lang="en-US" sz="1200" dirty="0">
                <a:solidFill>
                  <a:srgbClr val="0071BC"/>
                </a:solidFill>
                <a:ea typeface="+mn-lt"/>
                <a:cs typeface="+mn-lt"/>
                <a:hlinkClick r:id="rId4"/>
              </a:rPr>
              <a:t>The impact of saliva on patient care: A literature review.</a:t>
            </a:r>
            <a:endParaRPr lang="en-US" sz="1200">
              <a:ea typeface="Calibri"/>
              <a:cs typeface="Calibri"/>
            </a:endParaRPr>
          </a:p>
          <a:p>
            <a:r>
              <a:rPr lang="en-US" sz="1200" dirty="0">
                <a:solidFill>
                  <a:srgbClr val="212121"/>
                </a:solidFill>
                <a:ea typeface="+mn-lt"/>
                <a:cs typeface="+mn-lt"/>
              </a:rPr>
              <a:t>Diaz-Arnold AM, </a:t>
            </a:r>
            <a:r>
              <a:rPr lang="en-US" sz="1200" b="1" dirty="0">
                <a:solidFill>
                  <a:srgbClr val="212121"/>
                </a:solidFill>
                <a:highlight>
                  <a:srgbClr val="FFFF00"/>
                </a:highlight>
                <a:ea typeface="+mn-lt"/>
                <a:cs typeface="+mn-lt"/>
              </a:rPr>
              <a:t>Marek CA.</a:t>
            </a:r>
            <a:r>
              <a:rPr lang="en-US" sz="1200" dirty="0">
                <a:solidFill>
                  <a:srgbClr val="4D8055"/>
                </a:solidFill>
                <a:ea typeface="+mn-lt"/>
                <a:cs typeface="+mn-lt"/>
              </a:rPr>
              <a:t>J </a:t>
            </a:r>
            <a:r>
              <a:rPr lang="en-US" sz="1200" err="1">
                <a:solidFill>
                  <a:srgbClr val="4D8055"/>
                </a:solidFill>
                <a:ea typeface="+mn-lt"/>
                <a:cs typeface="+mn-lt"/>
              </a:rPr>
              <a:t>Prosthet</a:t>
            </a:r>
            <a:r>
              <a:rPr lang="en-US" sz="1200" dirty="0">
                <a:solidFill>
                  <a:srgbClr val="4D8055"/>
                </a:solidFill>
                <a:ea typeface="+mn-lt"/>
                <a:cs typeface="+mn-lt"/>
              </a:rPr>
              <a:t> Dent. 2002 Sep;88(3):337-43. </a:t>
            </a:r>
            <a:r>
              <a:rPr lang="en-US" sz="1200" err="1">
                <a:solidFill>
                  <a:srgbClr val="4D8055"/>
                </a:solidFill>
                <a:ea typeface="+mn-lt"/>
                <a:cs typeface="+mn-lt"/>
              </a:rPr>
              <a:t>doi</a:t>
            </a:r>
            <a:r>
              <a:rPr lang="en-US" sz="1200" dirty="0">
                <a:solidFill>
                  <a:srgbClr val="4D8055"/>
                </a:solidFill>
                <a:ea typeface="+mn-lt"/>
                <a:cs typeface="+mn-lt"/>
              </a:rPr>
              <a:t>: 10.1067/mpr.2002.128176.</a:t>
            </a:r>
            <a:endParaRPr lang="en-US" sz="1200" dirty="0"/>
          </a:p>
          <a:p>
            <a:endParaRPr lang="en-US" dirty="0">
              <a:solidFill>
                <a:srgbClr val="4D8055"/>
              </a:solidFill>
              <a:latin typeface="BlinkMacSystemFon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45180A-A38C-84BE-FFFF-B4C31B11E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75188"/>
              </p:ext>
            </p:extLst>
          </p:nvPr>
        </p:nvGraphicFramePr>
        <p:xfrm>
          <a:off x="335735" y="3775078"/>
          <a:ext cx="3544543" cy="185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383">
                  <a:extLst>
                    <a:ext uri="{9D8B030D-6E8A-4147-A177-3AD203B41FA5}">
                      <a16:colId xmlns:a16="http://schemas.microsoft.com/office/drawing/2014/main" val="3472993652"/>
                    </a:ext>
                  </a:extLst>
                </a:gridCol>
                <a:gridCol w="1916160">
                  <a:extLst>
                    <a:ext uri="{9D8B030D-6E8A-4147-A177-3AD203B41FA5}">
                      <a16:colId xmlns:a16="http://schemas.microsoft.com/office/drawing/2014/main" val="340207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629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11+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4.94 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8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7-10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9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0-3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51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709C6C-E0C5-E99E-6C3B-14692B09D1F7}"/>
              </a:ext>
            </a:extLst>
          </p:cNvPr>
          <p:cNvSpPr txBox="1"/>
          <p:nvPr/>
        </p:nvSpPr>
        <p:spPr>
          <a:xfrm>
            <a:off x="429871" y="3773465"/>
            <a:ext cx="16805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# medications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777F-EB5F-A679-B3DB-AA4A098C2B2C}"/>
              </a:ext>
            </a:extLst>
          </p:cNvPr>
          <p:cNvSpPr txBox="1"/>
          <p:nvPr/>
        </p:nvSpPr>
        <p:spPr>
          <a:xfrm>
            <a:off x="2225743" y="3773466"/>
            <a:ext cx="17849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relative risk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BDECB3-37F6-5BC8-F1CD-7E8A0FB8A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38392"/>
              </p:ext>
            </p:extLst>
          </p:nvPr>
        </p:nvGraphicFramePr>
        <p:xfrm>
          <a:off x="4070958" y="3486410"/>
          <a:ext cx="8074688" cy="223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688">
                  <a:extLst>
                    <a:ext uri="{9D8B030D-6E8A-4147-A177-3AD203B41FA5}">
                      <a16:colId xmlns:a16="http://schemas.microsoft.com/office/drawing/2014/main" val="154741705"/>
                    </a:ext>
                  </a:extLst>
                </a:gridCol>
              </a:tblGrid>
              <a:tr h="2319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011213"/>
                  </a:ext>
                </a:extLst>
              </a:tr>
              <a:tr h="231906">
                <a:tc>
                  <a:txBody>
                    <a:bodyPr/>
                    <a:lstStyle/>
                    <a:p>
                      <a:r>
                        <a:rPr lang="en-US" sz="1800" dirty="0"/>
                        <a:t>Anti's:  antidepressants (71%),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antihypertensives (50%), </a:t>
                      </a:r>
                      <a:r>
                        <a:rPr lang="en-US" sz="1800" dirty="0"/>
                        <a:t>antiretrovirals (35% 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09517"/>
                  </a:ext>
                </a:extLst>
              </a:tr>
              <a:tr h="231906">
                <a:tc>
                  <a:txBody>
                    <a:bodyPr/>
                    <a:lstStyle/>
                    <a:p>
                      <a:r>
                        <a:rPr lang="en-US" sz="1800" dirty="0"/>
                        <a:t>Parkinson's disease dopamine agonists (50%)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5665"/>
                  </a:ext>
                </a:extLst>
              </a:tr>
              <a:tr h="231906">
                <a:tc>
                  <a:txBody>
                    <a:bodyPr/>
                    <a:lstStyle/>
                    <a:p>
                      <a:r>
                        <a:rPr lang="en-US" sz="1800" dirty="0"/>
                        <a:t>Psychotropic drugs, diuretics, analgesics, antihistamines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90680"/>
                  </a:ext>
                </a:extLst>
              </a:tr>
              <a:tr h="2319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Clindine, Methyldopa, Anticholinergics, Anti-epileptics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51142"/>
                  </a:ext>
                </a:extLst>
              </a:tr>
              <a:tr h="407095">
                <a:tc>
                  <a:txBody>
                    <a:bodyPr/>
                    <a:lstStyle/>
                    <a:p>
                      <a:r>
                        <a:rPr lang="en-US" sz="1600" i="1" dirty="0"/>
                        <a:t>Barbe 2018; Hend 2021; Ogle 2020; </a:t>
                      </a:r>
                      <a:r>
                        <a:rPr lang="en-US" sz="1600" i="1" err="1"/>
                        <a:t>Laugisch</a:t>
                      </a:r>
                      <a:r>
                        <a:rPr lang="en-US" sz="1600" i="1" dirty="0"/>
                        <a:t> 2021, Villa 2015, Wolff 2017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196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6923E1-43D5-3752-B3F2-720CAE851FCF}"/>
              </a:ext>
            </a:extLst>
          </p:cNvPr>
          <p:cNvSpPr txBox="1"/>
          <p:nvPr/>
        </p:nvSpPr>
        <p:spPr>
          <a:xfrm>
            <a:off x="5307904" y="3178478"/>
            <a:ext cx="5041726" cy="646331"/>
          </a:xfrm>
          <a:prstGeom prst="rect">
            <a:avLst/>
          </a:prstGeom>
          <a:solidFill>
            <a:srgbClr val="DED9D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'58 drug categories and 71 subcategories of medications possibly cause </a:t>
            </a:r>
            <a:r>
              <a:rPr lang="en-US" err="1">
                <a:cs typeface="Calibri"/>
              </a:rPr>
              <a:t>xerogenic</a:t>
            </a:r>
            <a:r>
              <a:rPr lang="en-US" dirty="0">
                <a:cs typeface="Calibri"/>
              </a:rPr>
              <a:t> side effects'</a:t>
            </a:r>
            <a:endParaRPr lang="en-US" dirty="0" err="1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4448E-02F9-E555-BF98-02012458D6D7}"/>
              </a:ext>
            </a:extLst>
          </p:cNvPr>
          <p:cNvSpPr txBox="1"/>
          <p:nvPr/>
        </p:nvSpPr>
        <p:spPr>
          <a:xfrm>
            <a:off x="5107834" y="387820"/>
            <a:ext cx="419594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C71212"/>
                </a:solidFill>
                <a:cs typeface="Calibri"/>
              </a:rPr>
              <a:t>Xerogenic</a:t>
            </a:r>
            <a:r>
              <a:rPr lang="en-US" sz="3200" b="1" dirty="0">
                <a:solidFill>
                  <a:srgbClr val="C71212"/>
                </a:solidFill>
                <a:cs typeface="Calibri"/>
              </a:rPr>
              <a:t> Medication</a:t>
            </a:r>
            <a:endParaRPr lang="en-US" sz="3200" b="1" dirty="0">
              <a:solidFill>
                <a:srgbClr val="C71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F0506C23-7223-EFAB-2F91-683B4EC8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" y="17718"/>
            <a:ext cx="12205852" cy="64623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5F62A45-636D-639B-3DA7-D8F52EB77333}"/>
              </a:ext>
            </a:extLst>
          </p:cNvPr>
          <p:cNvSpPr/>
          <p:nvPr/>
        </p:nvSpPr>
        <p:spPr>
          <a:xfrm>
            <a:off x="3595254" y="4177144"/>
            <a:ext cx="1537854" cy="4987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6C161E-C8D0-FD07-3BE8-F40E1A44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96096"/>
            <a:ext cx="8195951" cy="670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EDB82-B4D9-3A8D-5E20-469C1D4A4DF3}"/>
              </a:ext>
            </a:extLst>
          </p:cNvPr>
          <p:cNvSpPr txBox="1"/>
          <p:nvPr/>
        </p:nvSpPr>
        <p:spPr>
          <a:xfrm>
            <a:off x="8376063" y="162296"/>
            <a:ext cx="3811978" cy="58631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-apple-system"/>
              </a:rPr>
              <a:t>should be '</a:t>
            </a:r>
            <a:r>
              <a:rPr lang="en-US" sz="2000" b="1" dirty="0">
                <a:solidFill>
                  <a:srgbClr val="222222"/>
                </a:solidFill>
                <a:latin typeface="-apple-system"/>
              </a:rPr>
              <a:t>thoroughly supervised</a:t>
            </a:r>
            <a:r>
              <a:rPr lang="en-US" sz="2000" dirty="0">
                <a:solidFill>
                  <a:srgbClr val="222222"/>
                </a:solidFill>
                <a:latin typeface="-apple-system"/>
              </a:rPr>
              <a:t> by healthcare professionals' </a:t>
            </a:r>
            <a:endParaRPr lang="en-US" sz="2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solidFill>
                <a:srgbClr val="222222"/>
              </a:solidFill>
              <a:latin typeface="-apple-system"/>
            </a:endParaRPr>
          </a:p>
          <a:p>
            <a:r>
              <a:rPr lang="en-US" sz="2000" dirty="0">
                <a:solidFill>
                  <a:srgbClr val="222222"/>
                </a:solidFill>
                <a:latin typeface="-apple-system"/>
              </a:rPr>
              <a:t>in older patients due to </a:t>
            </a:r>
            <a:endParaRPr lang="en-US" sz="200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endParaRPr lang="en-US" sz="2000" dirty="0">
              <a:solidFill>
                <a:srgbClr val="222222"/>
              </a:solidFill>
              <a:latin typeface="-apple-system"/>
            </a:endParaRPr>
          </a:p>
          <a:p>
            <a:r>
              <a:rPr lang="en-US" sz="2000" dirty="0">
                <a:solidFill>
                  <a:srgbClr val="222222"/>
                </a:solidFill>
                <a:latin typeface="-apple-system"/>
              </a:rPr>
              <a:t>'</a:t>
            </a:r>
            <a:r>
              <a:rPr lang="en-US" sz="2000" b="1" dirty="0">
                <a:solidFill>
                  <a:srgbClr val="222222"/>
                </a:solidFill>
                <a:latin typeface="-apple-system"/>
              </a:rPr>
              <a:t>highly prevalent cholinergic side effects</a:t>
            </a:r>
            <a:r>
              <a:rPr lang="en-US" sz="2000" dirty="0">
                <a:solidFill>
                  <a:srgbClr val="222222"/>
                </a:solidFill>
                <a:latin typeface="-apple-system"/>
              </a:rPr>
              <a:t>' including nausea, emesis, bronchoconstriction, bradycardia, hypotension and others". </a:t>
            </a:r>
            <a:endParaRPr lang="en-US" sz="200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endParaRPr lang="en-US" sz="2000" dirty="0">
              <a:solidFill>
                <a:srgbClr val="222222"/>
              </a:solidFill>
              <a:latin typeface="-apple-system"/>
            </a:endParaRPr>
          </a:p>
          <a:p>
            <a:r>
              <a:rPr lang="en-US" sz="2000" dirty="0">
                <a:solidFill>
                  <a:srgbClr val="222222"/>
                </a:solidFill>
                <a:latin typeface="-apple-system"/>
              </a:rPr>
              <a:t>concern about </a:t>
            </a:r>
            <a:r>
              <a:rPr lang="en-US" sz="2000" b="1" dirty="0">
                <a:solidFill>
                  <a:srgbClr val="222222"/>
                </a:solidFill>
                <a:latin typeface="-apple-system"/>
              </a:rPr>
              <a:t>drug interaction</a:t>
            </a:r>
            <a:r>
              <a:rPr lang="en-US" sz="2000" dirty="0">
                <a:solidFill>
                  <a:srgbClr val="222222"/>
                </a:solidFill>
                <a:latin typeface="-apple-system"/>
              </a:rPr>
              <a:t> with other medications including beta-adrenergic antagonists, antidepressants or clozapine. </a:t>
            </a:r>
          </a:p>
          <a:p>
            <a:endParaRPr lang="en-US" sz="2000" dirty="0">
              <a:solidFill>
                <a:srgbClr val="222222"/>
              </a:solidFill>
              <a:latin typeface="-apple-system"/>
              <a:cs typeface="Calibri"/>
            </a:endParaRPr>
          </a:p>
          <a:p>
            <a:endParaRPr lang="en-US" sz="2000" dirty="0">
              <a:solidFill>
                <a:srgbClr val="222222"/>
              </a:solidFill>
              <a:latin typeface="-apple-system"/>
              <a:cs typeface="Calibri"/>
            </a:endParaRPr>
          </a:p>
          <a:p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Barbe AG. Medication-Induced Xerostomia and Hyposalivation in the Elderly: Culprits, Complications, and Management. Drugs Aging. 2018 Oct;35(10):877-885. </a:t>
            </a:r>
            <a:r>
              <a:rPr lang="en-US" sz="1100" err="1">
                <a:solidFill>
                  <a:srgbClr val="000000"/>
                </a:solidFill>
                <a:latin typeface="Times New Roman"/>
                <a:cs typeface="Times New Roman"/>
              </a:rPr>
              <a:t>doi</a:t>
            </a:r>
            <a:r>
              <a:rPr lang="en-US" sz="1100" dirty="0">
                <a:solidFill>
                  <a:srgbClr val="000000"/>
                </a:solidFill>
                <a:latin typeface="Times New Roman"/>
                <a:cs typeface="Times New Roman"/>
              </a:rPr>
              <a:t>: 10.1007/s40266-018-0588-5. PMID: 30187289</a:t>
            </a:r>
            <a:endParaRPr lang="en-US" sz="1100" dirty="0">
              <a:cs typeface="Calibri"/>
            </a:endParaRPr>
          </a:p>
          <a:p>
            <a:endParaRPr lang="en-US" sz="1100" dirty="0">
              <a:solidFill>
                <a:srgbClr val="222222"/>
              </a:solidFill>
              <a:latin typeface="-apple-syste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5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610BE-6190-25A6-619A-0EE91C26E078}"/>
              </a:ext>
            </a:extLst>
          </p:cNvPr>
          <p:cNvSpPr txBox="1"/>
          <p:nvPr/>
        </p:nvSpPr>
        <p:spPr>
          <a:xfrm>
            <a:off x="316656" y="85066"/>
            <a:ext cx="983309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Recent patient with xerostomia (rheumatology note)</a:t>
            </a:r>
          </a:p>
          <a:p>
            <a:endParaRPr lang="en-US" dirty="0"/>
          </a:p>
          <a:p>
            <a:r>
              <a:rPr lang="en-US" dirty="0"/>
              <a:t>Treatment: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Suggestions for dry mouth: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  -sour sugar free lozenges or gum.  ACT makes a lemon lozenge for dry mouth.  </a:t>
            </a:r>
            <a:r>
              <a:rPr lang="en-US" err="1"/>
              <a:t>Xylimelt</a:t>
            </a:r>
            <a:r>
              <a:rPr lang="en-US" dirty="0"/>
              <a:t> lozenges stick to teeth and are sometimes helpful. </a:t>
            </a:r>
            <a:endParaRPr lang="en-US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   - stay hydrated. Use humidifier in the winter. 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57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610BE-6190-25A6-619A-0EE91C26E078}"/>
              </a:ext>
            </a:extLst>
          </p:cNvPr>
          <p:cNvSpPr txBox="1"/>
          <p:nvPr/>
        </p:nvSpPr>
        <p:spPr>
          <a:xfrm>
            <a:off x="316656" y="85066"/>
            <a:ext cx="606237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Recent patient with xerostomia (rheumatology note)</a:t>
            </a:r>
            <a:endParaRPr lang="en-US" sz="1200" b="1" dirty="0"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r>
              <a:rPr lang="en-US" sz="1200" dirty="0"/>
              <a:t>Treatment:</a:t>
            </a:r>
            <a:endParaRPr lang="en-US" sz="1200" dirty="0">
              <a:cs typeface="Calibri" panose="020F0502020204030204"/>
            </a:endParaRPr>
          </a:p>
          <a:p>
            <a:endParaRPr lang="en-US" sz="1200" dirty="0">
              <a:cs typeface="Calibri" panose="020F0502020204030204"/>
            </a:endParaRPr>
          </a:p>
          <a:p>
            <a:r>
              <a:rPr lang="en-US" sz="1200" dirty="0"/>
              <a:t>Suggestions for dry mouth:</a:t>
            </a:r>
            <a:endParaRPr lang="en-US" sz="1200" dirty="0">
              <a:cs typeface="Calibri"/>
            </a:endParaRPr>
          </a:p>
          <a:p>
            <a:endParaRPr lang="en-US" sz="1200" dirty="0">
              <a:ea typeface="Calibri"/>
              <a:cs typeface="Calibri"/>
            </a:endParaRPr>
          </a:p>
          <a:p>
            <a:r>
              <a:rPr lang="en-US" sz="1200" dirty="0"/>
              <a:t>   -sour sugar free lozenges or gum.  ACT makes a lemon lozenge for dry mouth.  </a:t>
            </a:r>
            <a:r>
              <a:rPr lang="en-US" sz="1200" err="1"/>
              <a:t>Xylimelt</a:t>
            </a:r>
            <a:r>
              <a:rPr lang="en-US" sz="1200" dirty="0"/>
              <a:t> lozenges stick to teeth and are sometimes helpful. </a:t>
            </a:r>
            <a:endParaRPr lang="en-US" sz="1200" dirty="0">
              <a:ea typeface="Calibri"/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r>
              <a:rPr lang="en-US" sz="1200" dirty="0"/>
              <a:t>   - stay hydrated. Use humidifier in the winter. </a:t>
            </a:r>
            <a:endParaRPr lang="en-US" sz="1200">
              <a:ea typeface="Calibri"/>
              <a:cs typeface="Calibri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225641-5289-FDEE-889D-172C98E8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6" y="1957544"/>
            <a:ext cx="7137070" cy="17256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4B3533A-1FCF-E80F-DC1B-F81FFE0D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3805596"/>
            <a:ext cx="8146472" cy="23244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8361B3-32DD-E229-D473-425F06D7A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194" y="3237"/>
            <a:ext cx="4079174" cy="58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15F88-78DB-20F0-5C57-973D956F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7" y="-103964"/>
            <a:ext cx="9765665" cy="70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016AB2A1-C25B-DE44-5219-2027D6CD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756" y="36760"/>
            <a:ext cx="7315200" cy="4617234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D7EC146F-9AF1-0B1A-8513-DD60B10A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336" y="40943"/>
            <a:ext cx="6553199" cy="52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8CB5A2BEF9D49B8EEFC74310F53CA" ma:contentTypeVersion="2" ma:contentTypeDescription="Create a new document." ma:contentTypeScope="" ma:versionID="c62020a5daf4a347afe14a556ae9684e">
  <xsd:schema xmlns:xsd="http://www.w3.org/2001/XMLSchema" xmlns:xs="http://www.w3.org/2001/XMLSchema" xmlns:p="http://schemas.microsoft.com/office/2006/metadata/properties" xmlns:ns2="aa8ec06f-df86-4eed-aaed-08dd33735b03" targetNamespace="http://schemas.microsoft.com/office/2006/metadata/properties" ma:root="true" ma:fieldsID="9abdfa8afc792d77a013c5eee6332cb6" ns2:_="">
    <xsd:import namespace="aa8ec06f-df86-4eed-aaed-08dd33735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ec06f-df86-4eed-aaed-08dd33735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41ECAB-1ED4-4D2B-9187-B5E920527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ec06f-df86-4eed-aaed-08dd33735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8ACBF5-0CBE-4E73-8E8F-F29E8CA2E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87D3E-6257-4135-8C1E-63C6989F0C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1316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-apple-system</vt:lpstr>
      <vt:lpstr>Arial</vt:lpstr>
      <vt:lpstr>BlinkMacSystemFont</vt:lpstr>
      <vt:lpstr>Calibri</vt:lpstr>
      <vt:lpstr>Calibri Light</vt:lpstr>
      <vt:lpstr>Segoe UI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Hoffman, Henry T</dc:creator>
  <cp:lastModifiedBy>Hoffman, Henry</cp:lastModifiedBy>
  <cp:revision>654</cp:revision>
  <dcterms:created xsi:type="dcterms:W3CDTF">2023-02-20T19:53:52Z</dcterms:created>
  <dcterms:modified xsi:type="dcterms:W3CDTF">2023-05-10T17:59:00Z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0x010100DBD8CB5A2BEF9D49B8EEFC74310F53CA</vt:lpwstr>
  </property>
</Properties>
</file>