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handoutMasterIdLst>
    <p:handoutMasterId r:id="rId62"/>
  </p:handoutMasterIdLst>
  <p:sldIdLst>
    <p:sldId id="256" r:id="rId2"/>
    <p:sldId id="257" r:id="rId3"/>
    <p:sldId id="258" r:id="rId4"/>
    <p:sldId id="259" r:id="rId5"/>
    <p:sldId id="260" r:id="rId6"/>
    <p:sldId id="261" r:id="rId7"/>
    <p:sldId id="262" r:id="rId8"/>
    <p:sldId id="263" r:id="rId9"/>
    <p:sldId id="304" r:id="rId10"/>
    <p:sldId id="264" r:id="rId11"/>
    <p:sldId id="265" r:id="rId12"/>
    <p:sldId id="266" r:id="rId13"/>
    <p:sldId id="267" r:id="rId14"/>
    <p:sldId id="268" r:id="rId15"/>
    <p:sldId id="269" r:id="rId16"/>
    <p:sldId id="270" r:id="rId17"/>
    <p:sldId id="271" r:id="rId18"/>
    <p:sldId id="272" r:id="rId19"/>
    <p:sldId id="273" r:id="rId20"/>
    <p:sldId id="274" r:id="rId21"/>
    <p:sldId id="306"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305"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7" r:id="rId52"/>
    <p:sldId id="303" r:id="rId53"/>
    <p:sldId id="308" r:id="rId54"/>
    <p:sldId id="309" r:id="rId55"/>
    <p:sldId id="310" r:id="rId56"/>
    <p:sldId id="311" r:id="rId57"/>
    <p:sldId id="312" r:id="rId58"/>
    <p:sldId id="313" r:id="rId59"/>
    <p:sldId id="314" r:id="rId6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32" d="100"/>
          <a:sy n="132" d="100"/>
        </p:scale>
        <p:origin x="-1014"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363B13AC-49D6-4E0B-97A7-E2004A624216}" type="datetimeFigureOut">
              <a:rPr lang="en-US" smtClean="0"/>
              <a:t>5/4/2018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211F4708-D980-4E34-851E-D60461516124}" type="slidenum">
              <a:rPr lang="en-US" smtClean="0"/>
              <a:t>‹#›</a:t>
            </a:fld>
            <a:endParaRPr lang="en-US"/>
          </a:p>
        </p:txBody>
      </p:sp>
    </p:spTree>
    <p:extLst>
      <p:ext uri="{BB962C8B-B14F-4D97-AF65-F5344CB8AC3E}">
        <p14:creationId xmlns:p14="http://schemas.microsoft.com/office/powerpoint/2010/main" val="1123515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584A7A0-0ED4-43EF-B4B8-6C3A3304D636}" type="datetimeFigureOut">
              <a:rPr lang="en-US" smtClean="0"/>
              <a:t>5/4/2018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953761A-2E0B-4B83-A7C1-CDD4555496F9}" type="slidenum">
              <a:rPr lang="en-US" smtClean="0"/>
              <a:t>‹#›</a:t>
            </a:fld>
            <a:endParaRPr lang="en-US"/>
          </a:p>
        </p:txBody>
      </p:sp>
    </p:spTree>
    <p:extLst>
      <p:ext uri="{BB962C8B-B14F-4D97-AF65-F5344CB8AC3E}">
        <p14:creationId xmlns:p14="http://schemas.microsoft.com/office/powerpoint/2010/main" val="2658012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medicine.uiowa.edu/iowaprotocols/ultrasound-ct-sialendoscopy-and-gross-appearance-submandbiular-ston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medicine.uiowa.edu/iowaprotocols/ultrasound-ct-sialendoscopy-and-gross-appearance-submandbiular-ston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medicine.uiowa.edu/iowaprotocols/ultrasound-ct-sialendoscopy-and-gross-appearance-submandbiular-ston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medicine.uiowa.edu/iowaprotocols/salivary-stone-imaging-correlate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medicine.uiowa.edu/iowaprotocols/salivary-ultrasound-sonopalpation-stone-favorable-transoral-remova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a:t>
            </a:r>
            <a:r>
              <a:rPr lang="en-US" dirty="0"/>
              <a:t> The 14-5 </a:t>
            </a:r>
            <a:r>
              <a:rPr lang="en-US" dirty="0" err="1"/>
              <a:t>Mhx</a:t>
            </a:r>
            <a:r>
              <a:rPr lang="en-US" dirty="0"/>
              <a:t> probe used with the Toshiba </a:t>
            </a:r>
            <a:r>
              <a:rPr lang="en-US" dirty="0" err="1"/>
              <a:t>Aplio</a:t>
            </a:r>
            <a:r>
              <a:rPr lang="en-US" dirty="0"/>
              <a:t> 500 ultrasound unit performing diagnostic ultrasound beginning with the upper anterior neck</a:t>
            </a:r>
          </a:p>
        </p:txBody>
      </p:sp>
      <p:sp>
        <p:nvSpPr>
          <p:cNvPr id="4" name="Slide Number Placeholder 3"/>
          <p:cNvSpPr>
            <a:spLocks noGrp="1"/>
          </p:cNvSpPr>
          <p:nvPr>
            <p:ph type="sldNum" sz="quarter" idx="10"/>
          </p:nvPr>
        </p:nvSpPr>
        <p:spPr/>
        <p:txBody>
          <a:bodyPr/>
          <a:lstStyle/>
          <a:p>
            <a:fld id="{7953761A-2E0B-4B83-A7C1-CDD4555496F9}" type="slidenum">
              <a:rPr lang="en-US" smtClean="0"/>
              <a:t>1</a:t>
            </a:fld>
            <a:endParaRPr lang="en-US"/>
          </a:p>
        </p:txBody>
      </p:sp>
    </p:spTree>
    <p:extLst>
      <p:ext uri="{BB962C8B-B14F-4D97-AF65-F5344CB8AC3E}">
        <p14:creationId xmlns:p14="http://schemas.microsoft.com/office/powerpoint/2010/main" val="89203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6.</a:t>
            </a:r>
            <a:r>
              <a:rPr lang="en-US" dirty="0"/>
              <a:t> Transverse ultrasound images of a heterogeneous hypoechoic mass with internal calcifications located at the anterior aspect of the masseter distinct from normal parotid and confirmed with MRI as a veno-lymphatic malformation with phleboliths.</a:t>
            </a:r>
          </a:p>
        </p:txBody>
      </p:sp>
      <p:sp>
        <p:nvSpPr>
          <p:cNvPr id="4" name="Slide Number Placeholder 3"/>
          <p:cNvSpPr>
            <a:spLocks noGrp="1"/>
          </p:cNvSpPr>
          <p:nvPr>
            <p:ph type="sldNum" sz="quarter" idx="10"/>
          </p:nvPr>
        </p:nvSpPr>
        <p:spPr/>
        <p:txBody>
          <a:bodyPr/>
          <a:lstStyle/>
          <a:p>
            <a:fld id="{7953761A-2E0B-4B83-A7C1-CDD4555496F9}" type="slidenum">
              <a:rPr lang="en-US" smtClean="0"/>
              <a:t>10</a:t>
            </a:fld>
            <a:endParaRPr lang="en-US"/>
          </a:p>
        </p:txBody>
      </p:sp>
    </p:spTree>
    <p:extLst>
      <p:ext uri="{BB962C8B-B14F-4D97-AF65-F5344CB8AC3E}">
        <p14:creationId xmlns:p14="http://schemas.microsoft.com/office/powerpoint/2010/main" val="3538583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53761A-2E0B-4B83-A7C1-CDD4555496F9}" type="slidenum">
              <a:rPr lang="en-US" smtClean="0"/>
              <a:t>11</a:t>
            </a:fld>
            <a:endParaRPr lang="en-US"/>
          </a:p>
        </p:txBody>
      </p:sp>
    </p:spTree>
    <p:extLst>
      <p:ext uri="{BB962C8B-B14F-4D97-AF65-F5344CB8AC3E}">
        <p14:creationId xmlns:p14="http://schemas.microsoft.com/office/powerpoint/2010/main" val="2058935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a:t>Figure 6.</a:t>
            </a:r>
            <a:r>
              <a:rPr lang="en-US" dirty="0"/>
              <a:t> Transverse ultrasound images of a heterogeneous hypoechoic mass with internal calcifications located at the anterior aspect of the masseter distinct from normal parotid and confirmed with MRI as a veno-lymphatic malformation with phleboliths.</a:t>
            </a:r>
          </a:p>
        </p:txBody>
      </p:sp>
      <p:sp>
        <p:nvSpPr>
          <p:cNvPr id="4" name="Slide Number Placeholder 3"/>
          <p:cNvSpPr>
            <a:spLocks noGrp="1"/>
          </p:cNvSpPr>
          <p:nvPr>
            <p:ph type="sldNum" sz="quarter" idx="10"/>
          </p:nvPr>
        </p:nvSpPr>
        <p:spPr/>
        <p:txBody>
          <a:bodyPr/>
          <a:lstStyle/>
          <a:p>
            <a:fld id="{7953761A-2E0B-4B83-A7C1-CDD4555496F9}" type="slidenum">
              <a:rPr lang="en-US" smtClean="0"/>
              <a:t>12</a:t>
            </a:fld>
            <a:endParaRPr lang="en-US"/>
          </a:p>
        </p:txBody>
      </p:sp>
    </p:spTree>
    <p:extLst>
      <p:ext uri="{BB962C8B-B14F-4D97-AF65-F5344CB8AC3E}">
        <p14:creationId xmlns:p14="http://schemas.microsoft.com/office/powerpoint/2010/main" val="3934813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a:t>Figure 6.</a:t>
            </a:r>
            <a:r>
              <a:rPr lang="en-US" dirty="0"/>
              <a:t> Transverse ultrasound images of a heterogeneous hypoechoic mass with internal calcifications located at the anterior aspect of the masseter distinct from normal parotid and confirmed with MRI as a veno-lymphatic malformation with phleboliths.</a:t>
            </a:r>
          </a:p>
        </p:txBody>
      </p:sp>
      <p:sp>
        <p:nvSpPr>
          <p:cNvPr id="4" name="Slide Number Placeholder 3"/>
          <p:cNvSpPr>
            <a:spLocks noGrp="1"/>
          </p:cNvSpPr>
          <p:nvPr>
            <p:ph type="sldNum" sz="quarter" idx="10"/>
          </p:nvPr>
        </p:nvSpPr>
        <p:spPr/>
        <p:txBody>
          <a:bodyPr/>
          <a:lstStyle/>
          <a:p>
            <a:fld id="{7953761A-2E0B-4B83-A7C1-CDD4555496F9}" type="slidenum">
              <a:rPr lang="en-US" smtClean="0"/>
              <a:t>13</a:t>
            </a:fld>
            <a:endParaRPr lang="en-US"/>
          </a:p>
        </p:txBody>
      </p:sp>
    </p:spTree>
    <p:extLst>
      <p:ext uri="{BB962C8B-B14F-4D97-AF65-F5344CB8AC3E}">
        <p14:creationId xmlns:p14="http://schemas.microsoft.com/office/powerpoint/2010/main" val="3505044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a:t>Figure 7</a:t>
            </a:r>
            <a:r>
              <a:rPr lang="en-US" dirty="0"/>
              <a:t> A 1.5 cm stone in the hilum of the left submandibular gland grossly appears as a yellow concretion in the resected gland permitting correlation with preop ultrasound and CT imaging.  (with permission from  Hoffman HT (</a:t>
            </a:r>
            <a:r>
              <a:rPr lang="en-US" dirty="0" err="1"/>
              <a:t>ed</a:t>
            </a:r>
            <a:r>
              <a:rPr lang="en-US" dirty="0"/>
              <a:t>) Iowa Head and Neck Protocols “Sialolithiasis” &lt; </a:t>
            </a:r>
            <a:r>
              <a:rPr lang="en-US" u="sng" dirty="0">
                <a:hlinkClick r:id="rId3"/>
              </a:rPr>
              <a:t>https://medicine.uiowa.edu/iowaprotocols/ultrasound-ct-sialendoscopy-and-gross-appearance-submandbiular-stone</a:t>
            </a:r>
            <a:r>
              <a:rPr lang="en-US" dirty="0"/>
              <a:t>&gt; accessed November 1, 2017)</a:t>
            </a:r>
          </a:p>
        </p:txBody>
      </p:sp>
      <p:sp>
        <p:nvSpPr>
          <p:cNvPr id="4" name="Slide Number Placeholder 3"/>
          <p:cNvSpPr>
            <a:spLocks noGrp="1"/>
          </p:cNvSpPr>
          <p:nvPr>
            <p:ph type="sldNum" sz="quarter" idx="10"/>
          </p:nvPr>
        </p:nvSpPr>
        <p:spPr/>
        <p:txBody>
          <a:bodyPr/>
          <a:lstStyle/>
          <a:p>
            <a:fld id="{7953761A-2E0B-4B83-A7C1-CDD4555496F9}" type="slidenum">
              <a:rPr lang="en-US" smtClean="0"/>
              <a:t>14</a:t>
            </a:fld>
            <a:endParaRPr lang="en-US"/>
          </a:p>
        </p:txBody>
      </p:sp>
    </p:spTree>
    <p:extLst>
      <p:ext uri="{BB962C8B-B14F-4D97-AF65-F5344CB8AC3E}">
        <p14:creationId xmlns:p14="http://schemas.microsoft.com/office/powerpoint/2010/main" val="962319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a:t>Figure 7</a:t>
            </a:r>
            <a:r>
              <a:rPr lang="en-US" dirty="0"/>
              <a:t> A 1.5 cm stone in the hilum of the left submandibular gland grossly appears as a yellow concretion in the resected gland permitting correlation with preop ultrasound and CT imaging.  (with permission from  Hoffman HT (</a:t>
            </a:r>
            <a:r>
              <a:rPr lang="en-US" dirty="0" err="1"/>
              <a:t>ed</a:t>
            </a:r>
            <a:r>
              <a:rPr lang="en-US" dirty="0"/>
              <a:t>) Iowa Head and Neck Protocols “Sialolithiasis” &lt; </a:t>
            </a:r>
            <a:r>
              <a:rPr lang="en-US" u="sng" dirty="0">
                <a:hlinkClick r:id="rId3"/>
              </a:rPr>
              <a:t>https://medicine.uiowa.edu/iowaprotocols/ultrasound-ct-sialendoscopy-and-gross-appearance-submandbiular-stone</a:t>
            </a:r>
            <a:r>
              <a:rPr lang="en-US" dirty="0"/>
              <a:t>&gt; accessed November 1, 2017)</a:t>
            </a:r>
          </a:p>
        </p:txBody>
      </p:sp>
      <p:sp>
        <p:nvSpPr>
          <p:cNvPr id="4" name="Slide Number Placeholder 3"/>
          <p:cNvSpPr>
            <a:spLocks noGrp="1"/>
          </p:cNvSpPr>
          <p:nvPr>
            <p:ph type="sldNum" sz="quarter" idx="10"/>
          </p:nvPr>
        </p:nvSpPr>
        <p:spPr/>
        <p:txBody>
          <a:bodyPr/>
          <a:lstStyle/>
          <a:p>
            <a:fld id="{7953761A-2E0B-4B83-A7C1-CDD4555496F9}" type="slidenum">
              <a:rPr lang="en-US" smtClean="0"/>
              <a:t>15</a:t>
            </a:fld>
            <a:endParaRPr lang="en-US"/>
          </a:p>
        </p:txBody>
      </p:sp>
    </p:spTree>
    <p:extLst>
      <p:ext uri="{BB962C8B-B14F-4D97-AF65-F5344CB8AC3E}">
        <p14:creationId xmlns:p14="http://schemas.microsoft.com/office/powerpoint/2010/main" val="4004560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a:t>Figure 7</a:t>
            </a:r>
            <a:r>
              <a:rPr lang="en-US" dirty="0"/>
              <a:t> A 1.5 cm stone in the hilum of the left submandibular gland grossly appears as a yellow concretion in the resected gland permitting correlation with preop ultrasound and CT imaging.  (with permission from  Hoffman HT (</a:t>
            </a:r>
            <a:r>
              <a:rPr lang="en-US" dirty="0" err="1"/>
              <a:t>ed</a:t>
            </a:r>
            <a:r>
              <a:rPr lang="en-US" dirty="0"/>
              <a:t>) Iowa Head and Neck Protocols “Sialolithiasis” &lt; </a:t>
            </a:r>
            <a:r>
              <a:rPr lang="en-US" u="sng" dirty="0">
                <a:hlinkClick r:id="rId3"/>
              </a:rPr>
              <a:t>https://medicine.uiowa.edu/iowaprotocols/ultrasound-ct-sialendoscopy-and-gross-appearance-submandbiular-stone</a:t>
            </a:r>
            <a:r>
              <a:rPr lang="en-US" dirty="0"/>
              <a:t>&gt; accessed November 1, 2017)</a:t>
            </a:r>
          </a:p>
        </p:txBody>
      </p:sp>
      <p:sp>
        <p:nvSpPr>
          <p:cNvPr id="4" name="Slide Number Placeholder 3"/>
          <p:cNvSpPr>
            <a:spLocks noGrp="1"/>
          </p:cNvSpPr>
          <p:nvPr>
            <p:ph type="sldNum" sz="quarter" idx="10"/>
          </p:nvPr>
        </p:nvSpPr>
        <p:spPr/>
        <p:txBody>
          <a:bodyPr/>
          <a:lstStyle/>
          <a:p>
            <a:fld id="{7953761A-2E0B-4B83-A7C1-CDD4555496F9}" type="slidenum">
              <a:rPr lang="en-US" smtClean="0"/>
              <a:t>16</a:t>
            </a:fld>
            <a:endParaRPr lang="en-US"/>
          </a:p>
        </p:txBody>
      </p:sp>
    </p:spTree>
    <p:extLst>
      <p:ext uri="{BB962C8B-B14F-4D97-AF65-F5344CB8AC3E}">
        <p14:creationId xmlns:p14="http://schemas.microsoft.com/office/powerpoint/2010/main" val="3222762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a:t>Figure 8  </a:t>
            </a:r>
            <a:r>
              <a:rPr lang="en-US" dirty="0"/>
              <a:t>Dilated hilum and proximal duct containing small stone are shown with correlates from CT, ultrasound, </a:t>
            </a:r>
            <a:r>
              <a:rPr lang="en-US" dirty="0" err="1"/>
              <a:t>sialendoscopy</a:t>
            </a:r>
            <a:r>
              <a:rPr lang="en-US" dirty="0"/>
              <a:t> with the resected gland showing a tight stricture preventing endoscopic visualization of the stone. (with permission from  Hoffman HT (</a:t>
            </a:r>
            <a:r>
              <a:rPr lang="en-US" dirty="0" err="1"/>
              <a:t>ed</a:t>
            </a:r>
            <a:r>
              <a:rPr lang="en-US" dirty="0"/>
              <a:t>) Iowa Head and Neck Protocols “Sialolithiasis” &lt; </a:t>
            </a:r>
            <a:r>
              <a:rPr lang="en-US" u="sng" dirty="0">
                <a:hlinkClick r:id="rId3"/>
              </a:rPr>
              <a:t>https://medicine.uiowa.edu/iowaprotocols/salivary-stone-imaging-correlates</a:t>
            </a:r>
            <a:r>
              <a:rPr lang="en-US" dirty="0"/>
              <a:t>&gt; accessed November 1, 2017)</a:t>
            </a:r>
          </a:p>
        </p:txBody>
      </p:sp>
      <p:sp>
        <p:nvSpPr>
          <p:cNvPr id="4" name="Slide Number Placeholder 3"/>
          <p:cNvSpPr>
            <a:spLocks noGrp="1"/>
          </p:cNvSpPr>
          <p:nvPr>
            <p:ph type="sldNum" sz="quarter" idx="10"/>
          </p:nvPr>
        </p:nvSpPr>
        <p:spPr/>
        <p:txBody>
          <a:bodyPr/>
          <a:lstStyle/>
          <a:p>
            <a:fld id="{7953761A-2E0B-4B83-A7C1-CDD4555496F9}" type="slidenum">
              <a:rPr lang="en-US" smtClean="0"/>
              <a:t>17</a:t>
            </a:fld>
            <a:endParaRPr lang="en-US"/>
          </a:p>
        </p:txBody>
      </p:sp>
    </p:spTree>
    <p:extLst>
      <p:ext uri="{BB962C8B-B14F-4D97-AF65-F5344CB8AC3E}">
        <p14:creationId xmlns:p14="http://schemas.microsoft.com/office/powerpoint/2010/main" val="2335659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a:t>Figure 9a</a:t>
            </a:r>
            <a:r>
              <a:rPr lang="en-US" dirty="0"/>
              <a:t> Midline transverse view of the upper neck identifies a middle third right submandibular stone</a:t>
            </a:r>
          </a:p>
        </p:txBody>
      </p:sp>
      <p:sp>
        <p:nvSpPr>
          <p:cNvPr id="4" name="Slide Number Placeholder 3"/>
          <p:cNvSpPr>
            <a:spLocks noGrp="1"/>
          </p:cNvSpPr>
          <p:nvPr>
            <p:ph type="sldNum" sz="quarter" idx="10"/>
          </p:nvPr>
        </p:nvSpPr>
        <p:spPr/>
        <p:txBody>
          <a:bodyPr/>
          <a:lstStyle/>
          <a:p>
            <a:fld id="{7953761A-2E0B-4B83-A7C1-CDD4555496F9}" type="slidenum">
              <a:rPr lang="en-US" smtClean="0"/>
              <a:t>18</a:t>
            </a:fld>
            <a:endParaRPr lang="en-US"/>
          </a:p>
        </p:txBody>
      </p:sp>
    </p:spTree>
    <p:extLst>
      <p:ext uri="{BB962C8B-B14F-4D97-AF65-F5344CB8AC3E}">
        <p14:creationId xmlns:p14="http://schemas.microsoft.com/office/powerpoint/2010/main" val="2316182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a:t>Figure 9b.</a:t>
            </a:r>
            <a:r>
              <a:rPr lang="en-US" dirty="0"/>
              <a:t> The 1 cm stone created a dilated ductal system (including the hilum) of a 29.5 x 18.1 mm hypoechoic heterogeneous right submandibular gland.</a:t>
            </a:r>
          </a:p>
        </p:txBody>
      </p:sp>
      <p:sp>
        <p:nvSpPr>
          <p:cNvPr id="4" name="Slide Number Placeholder 3"/>
          <p:cNvSpPr>
            <a:spLocks noGrp="1"/>
          </p:cNvSpPr>
          <p:nvPr>
            <p:ph type="sldNum" sz="quarter" idx="10"/>
          </p:nvPr>
        </p:nvSpPr>
        <p:spPr/>
        <p:txBody>
          <a:bodyPr/>
          <a:lstStyle/>
          <a:p>
            <a:fld id="{7953761A-2E0B-4B83-A7C1-CDD4555496F9}" type="slidenum">
              <a:rPr lang="en-US" smtClean="0"/>
              <a:t>19</a:t>
            </a:fld>
            <a:endParaRPr lang="en-US"/>
          </a:p>
        </p:txBody>
      </p:sp>
    </p:spTree>
    <p:extLst>
      <p:ext uri="{BB962C8B-B14F-4D97-AF65-F5344CB8AC3E}">
        <p14:creationId xmlns:p14="http://schemas.microsoft.com/office/powerpoint/2010/main" val="2042867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a:t>Figure 2</a:t>
            </a:r>
            <a:r>
              <a:rPr lang="en-US" dirty="0"/>
              <a:t> Normal submental evaluation of midline upper anterior neck with Toshiba </a:t>
            </a:r>
            <a:r>
              <a:rPr lang="en-US" dirty="0" err="1"/>
              <a:t>Aplio</a:t>
            </a:r>
            <a:r>
              <a:rPr lang="en-US" dirty="0"/>
              <a:t> 500 ultrasound unit with midline transverse orientation employing 10 megahertz (frequency range 5-14 MHz) probe.</a:t>
            </a:r>
          </a:p>
          <a:p>
            <a:endParaRPr lang="en-US" dirty="0"/>
          </a:p>
        </p:txBody>
      </p:sp>
      <p:sp>
        <p:nvSpPr>
          <p:cNvPr id="4" name="Slide Number Placeholder 3"/>
          <p:cNvSpPr>
            <a:spLocks noGrp="1"/>
          </p:cNvSpPr>
          <p:nvPr>
            <p:ph type="sldNum" sz="quarter" idx="10"/>
          </p:nvPr>
        </p:nvSpPr>
        <p:spPr/>
        <p:txBody>
          <a:bodyPr/>
          <a:lstStyle/>
          <a:p>
            <a:fld id="{7953761A-2E0B-4B83-A7C1-CDD4555496F9}" type="slidenum">
              <a:rPr lang="en-US" smtClean="0"/>
              <a:t>2</a:t>
            </a:fld>
            <a:endParaRPr lang="en-US"/>
          </a:p>
        </p:txBody>
      </p:sp>
    </p:spTree>
    <p:extLst>
      <p:ext uri="{BB962C8B-B14F-4D97-AF65-F5344CB8AC3E}">
        <p14:creationId xmlns:p14="http://schemas.microsoft.com/office/powerpoint/2010/main" val="2458395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a:t>Figure 9c </a:t>
            </a:r>
            <a:r>
              <a:rPr lang="en-US" dirty="0" err="1"/>
              <a:t>Sonopalpation</a:t>
            </a:r>
            <a:r>
              <a:rPr lang="en-US" dirty="0"/>
              <a:t> with placement of the index finger intraorally permits added perspective and definition of the 1 cm stone which, in this orientation, was measured at 7.9 mm.</a:t>
            </a:r>
          </a:p>
        </p:txBody>
      </p:sp>
      <p:sp>
        <p:nvSpPr>
          <p:cNvPr id="4" name="Slide Number Placeholder 3"/>
          <p:cNvSpPr>
            <a:spLocks noGrp="1"/>
          </p:cNvSpPr>
          <p:nvPr>
            <p:ph type="sldNum" sz="quarter" idx="10"/>
          </p:nvPr>
        </p:nvSpPr>
        <p:spPr/>
        <p:txBody>
          <a:bodyPr/>
          <a:lstStyle/>
          <a:p>
            <a:fld id="{7953761A-2E0B-4B83-A7C1-CDD4555496F9}" type="slidenum">
              <a:rPr lang="en-US" smtClean="0"/>
              <a:t>20</a:t>
            </a:fld>
            <a:endParaRPr lang="en-US"/>
          </a:p>
        </p:txBody>
      </p:sp>
    </p:spTree>
    <p:extLst>
      <p:ext uri="{BB962C8B-B14F-4D97-AF65-F5344CB8AC3E}">
        <p14:creationId xmlns:p14="http://schemas.microsoft.com/office/powerpoint/2010/main" val="1621881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53761A-2E0B-4B83-A7C1-CDD4555496F9}" type="slidenum">
              <a:rPr lang="en-US" smtClean="0"/>
              <a:t>21</a:t>
            </a:fld>
            <a:endParaRPr lang="en-US"/>
          </a:p>
        </p:txBody>
      </p:sp>
    </p:spTree>
    <p:extLst>
      <p:ext uri="{BB962C8B-B14F-4D97-AF65-F5344CB8AC3E}">
        <p14:creationId xmlns:p14="http://schemas.microsoft.com/office/powerpoint/2010/main" val="1435618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a:t>Figure 9d</a:t>
            </a:r>
            <a:r>
              <a:rPr lang="en-US" dirty="0"/>
              <a:t> The 1 cm stone identified on axial CT imaging coupled with endoscopic aided open approach through the floor of mouth to the duct</a:t>
            </a:r>
          </a:p>
        </p:txBody>
      </p:sp>
      <p:sp>
        <p:nvSpPr>
          <p:cNvPr id="4" name="Slide Number Placeholder 3"/>
          <p:cNvSpPr>
            <a:spLocks noGrp="1"/>
          </p:cNvSpPr>
          <p:nvPr>
            <p:ph type="sldNum" sz="quarter" idx="10"/>
          </p:nvPr>
        </p:nvSpPr>
        <p:spPr/>
        <p:txBody>
          <a:bodyPr/>
          <a:lstStyle/>
          <a:p>
            <a:fld id="{7953761A-2E0B-4B83-A7C1-CDD4555496F9}" type="slidenum">
              <a:rPr lang="en-US" smtClean="0"/>
              <a:t>22</a:t>
            </a:fld>
            <a:endParaRPr lang="en-US"/>
          </a:p>
        </p:txBody>
      </p:sp>
    </p:spTree>
    <p:extLst>
      <p:ext uri="{BB962C8B-B14F-4D97-AF65-F5344CB8AC3E}">
        <p14:creationId xmlns:p14="http://schemas.microsoft.com/office/powerpoint/2010/main" val="2011933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a:t>Figure 9e   </a:t>
            </a:r>
            <a:r>
              <a:rPr lang="en-US" dirty="0"/>
              <a:t>Open approach to stone removal is demonstrated with </a:t>
            </a:r>
            <a:r>
              <a:rPr lang="en-US" dirty="0" err="1"/>
              <a:t>ductoplasty</a:t>
            </a:r>
            <a:r>
              <a:rPr lang="en-US" dirty="0"/>
              <a:t> and final view of the gland hilum with </a:t>
            </a:r>
            <a:r>
              <a:rPr lang="en-US" dirty="0" err="1"/>
              <a:t>sialendoscopy</a:t>
            </a:r>
            <a:r>
              <a:rPr lang="en-US" dirty="0"/>
              <a:t> (with permission from  Hoffman HT (</a:t>
            </a:r>
            <a:r>
              <a:rPr lang="en-US" dirty="0" err="1"/>
              <a:t>ed</a:t>
            </a:r>
            <a:r>
              <a:rPr lang="en-US" dirty="0"/>
              <a:t>) Iowa Head and Neck Protocols “Sialolithiasis” &lt; </a:t>
            </a:r>
            <a:r>
              <a:rPr lang="en-US" u="sng" dirty="0">
                <a:hlinkClick r:id="rId3"/>
              </a:rPr>
              <a:t>https://medicine.uiowa.edu/iowaprotocols/salivary-ultrasound-sonopalpation-stone-favorable-transoral-removal</a:t>
            </a:r>
            <a:r>
              <a:rPr lang="en-US" dirty="0"/>
              <a:t>&gt; accessed November 1, 2017)</a:t>
            </a:r>
          </a:p>
        </p:txBody>
      </p:sp>
      <p:sp>
        <p:nvSpPr>
          <p:cNvPr id="4" name="Slide Number Placeholder 3"/>
          <p:cNvSpPr>
            <a:spLocks noGrp="1"/>
          </p:cNvSpPr>
          <p:nvPr>
            <p:ph type="sldNum" sz="quarter" idx="10"/>
          </p:nvPr>
        </p:nvSpPr>
        <p:spPr/>
        <p:txBody>
          <a:bodyPr/>
          <a:lstStyle/>
          <a:p>
            <a:fld id="{7953761A-2E0B-4B83-A7C1-CDD4555496F9}" type="slidenum">
              <a:rPr lang="en-US" smtClean="0"/>
              <a:t>23</a:t>
            </a:fld>
            <a:endParaRPr lang="en-US"/>
          </a:p>
        </p:txBody>
      </p:sp>
    </p:spTree>
    <p:extLst>
      <p:ext uri="{BB962C8B-B14F-4D97-AF65-F5344CB8AC3E}">
        <p14:creationId xmlns:p14="http://schemas.microsoft.com/office/powerpoint/2010/main" val="1412239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a:t>Figure 10</a:t>
            </a:r>
            <a:r>
              <a:rPr lang="en-US" dirty="0"/>
              <a:t>  Ultrasound demonstrates heterogeneity in signal in abnormal left submandibular gland (upper images) that is not sufficiently sensitive to detect the subtle ductal narrowing identified on sialography (lower images)</a:t>
            </a:r>
          </a:p>
        </p:txBody>
      </p:sp>
      <p:sp>
        <p:nvSpPr>
          <p:cNvPr id="4" name="Slide Number Placeholder 3"/>
          <p:cNvSpPr>
            <a:spLocks noGrp="1"/>
          </p:cNvSpPr>
          <p:nvPr>
            <p:ph type="sldNum" sz="quarter" idx="10"/>
          </p:nvPr>
        </p:nvSpPr>
        <p:spPr/>
        <p:txBody>
          <a:bodyPr/>
          <a:lstStyle/>
          <a:p>
            <a:fld id="{7953761A-2E0B-4B83-A7C1-CDD4555496F9}" type="slidenum">
              <a:rPr lang="en-US" smtClean="0"/>
              <a:t>24</a:t>
            </a:fld>
            <a:endParaRPr lang="en-US"/>
          </a:p>
        </p:txBody>
      </p:sp>
    </p:spTree>
    <p:extLst>
      <p:ext uri="{BB962C8B-B14F-4D97-AF65-F5344CB8AC3E}">
        <p14:creationId xmlns:p14="http://schemas.microsoft.com/office/powerpoint/2010/main" val="3399180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a:t>Figure 11</a:t>
            </a:r>
            <a:r>
              <a:rPr lang="en-US" dirty="0"/>
              <a:t> A patient with chronic sialadenitis underwent gland resection permitting correlation between ultrasound findings and pathologic findings. </a:t>
            </a:r>
          </a:p>
        </p:txBody>
      </p:sp>
      <p:sp>
        <p:nvSpPr>
          <p:cNvPr id="4" name="Slide Number Placeholder 3"/>
          <p:cNvSpPr>
            <a:spLocks noGrp="1"/>
          </p:cNvSpPr>
          <p:nvPr>
            <p:ph type="sldNum" sz="quarter" idx="10"/>
          </p:nvPr>
        </p:nvSpPr>
        <p:spPr/>
        <p:txBody>
          <a:bodyPr/>
          <a:lstStyle/>
          <a:p>
            <a:fld id="{7953761A-2E0B-4B83-A7C1-CDD4555496F9}" type="slidenum">
              <a:rPr lang="en-US" smtClean="0"/>
              <a:t>25</a:t>
            </a:fld>
            <a:endParaRPr lang="en-US"/>
          </a:p>
        </p:txBody>
      </p:sp>
    </p:spTree>
    <p:extLst>
      <p:ext uri="{BB962C8B-B14F-4D97-AF65-F5344CB8AC3E}">
        <p14:creationId xmlns:p14="http://schemas.microsoft.com/office/powerpoint/2010/main" val="9258343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a:t>Figure 12</a:t>
            </a:r>
            <a:r>
              <a:rPr lang="en-US" dirty="0"/>
              <a:t> A patient with </a:t>
            </a:r>
            <a:r>
              <a:rPr lang="en-US" dirty="0" err="1"/>
              <a:t>Sjogrens</a:t>
            </a:r>
            <a:r>
              <a:rPr lang="en-US" dirty="0"/>
              <a:t> syndrome was evaluated with ultrasound, CT and sialography permitting correlation of images demonstrating parotid abnormalities. </a:t>
            </a:r>
          </a:p>
        </p:txBody>
      </p:sp>
      <p:sp>
        <p:nvSpPr>
          <p:cNvPr id="4" name="Slide Number Placeholder 3"/>
          <p:cNvSpPr>
            <a:spLocks noGrp="1"/>
          </p:cNvSpPr>
          <p:nvPr>
            <p:ph type="sldNum" sz="quarter" idx="10"/>
          </p:nvPr>
        </p:nvSpPr>
        <p:spPr/>
        <p:txBody>
          <a:bodyPr/>
          <a:lstStyle/>
          <a:p>
            <a:fld id="{7953761A-2E0B-4B83-A7C1-CDD4555496F9}" type="slidenum">
              <a:rPr lang="en-US" smtClean="0"/>
              <a:t>26</a:t>
            </a:fld>
            <a:endParaRPr lang="en-US"/>
          </a:p>
        </p:txBody>
      </p:sp>
    </p:spTree>
    <p:extLst>
      <p:ext uri="{BB962C8B-B14F-4D97-AF65-F5344CB8AC3E}">
        <p14:creationId xmlns:p14="http://schemas.microsoft.com/office/powerpoint/2010/main" val="27468113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a:t>Figure 13a </a:t>
            </a:r>
            <a:r>
              <a:rPr lang="en-US" dirty="0"/>
              <a:t>Intraoperative Ultrasound guided placement of a 16 gauge Angiocath permitted access to the parotid duct with the </a:t>
            </a:r>
            <a:r>
              <a:rPr lang="en-US" dirty="0" err="1"/>
              <a:t>sialendoscope</a:t>
            </a:r>
            <a:r>
              <a:rPr lang="en-US" dirty="0"/>
              <a:t> placed through the angiocatheter with MR defining the dilation proximal to stenosis.</a:t>
            </a:r>
          </a:p>
        </p:txBody>
      </p:sp>
      <p:sp>
        <p:nvSpPr>
          <p:cNvPr id="4" name="Slide Number Placeholder 3"/>
          <p:cNvSpPr>
            <a:spLocks noGrp="1"/>
          </p:cNvSpPr>
          <p:nvPr>
            <p:ph type="sldNum" sz="quarter" idx="10"/>
          </p:nvPr>
        </p:nvSpPr>
        <p:spPr/>
        <p:txBody>
          <a:bodyPr/>
          <a:lstStyle/>
          <a:p>
            <a:fld id="{7953761A-2E0B-4B83-A7C1-CDD4555496F9}" type="slidenum">
              <a:rPr lang="en-US" smtClean="0"/>
              <a:t>27</a:t>
            </a:fld>
            <a:endParaRPr lang="en-US"/>
          </a:p>
        </p:txBody>
      </p:sp>
    </p:spTree>
    <p:extLst>
      <p:ext uri="{BB962C8B-B14F-4D97-AF65-F5344CB8AC3E}">
        <p14:creationId xmlns:p14="http://schemas.microsoft.com/office/powerpoint/2010/main" val="3984075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a:t>Figure 13b </a:t>
            </a:r>
            <a:r>
              <a:rPr lang="en-US" dirty="0"/>
              <a:t>Percutaneous access of the duct permitted transillumination to the oral cavity and a </a:t>
            </a:r>
            <a:r>
              <a:rPr lang="en-US" dirty="0" err="1"/>
              <a:t>ductoplasty</a:t>
            </a:r>
            <a:r>
              <a:rPr lang="en-US" dirty="0"/>
              <a:t> to re-establish drainage. </a:t>
            </a:r>
          </a:p>
        </p:txBody>
      </p:sp>
      <p:sp>
        <p:nvSpPr>
          <p:cNvPr id="4" name="Slide Number Placeholder 3"/>
          <p:cNvSpPr>
            <a:spLocks noGrp="1"/>
          </p:cNvSpPr>
          <p:nvPr>
            <p:ph type="sldNum" sz="quarter" idx="10"/>
          </p:nvPr>
        </p:nvSpPr>
        <p:spPr/>
        <p:txBody>
          <a:bodyPr/>
          <a:lstStyle/>
          <a:p>
            <a:fld id="{7953761A-2E0B-4B83-A7C1-CDD4555496F9}" type="slidenum">
              <a:rPr lang="en-US" smtClean="0"/>
              <a:t>28</a:t>
            </a:fld>
            <a:endParaRPr lang="en-US"/>
          </a:p>
        </p:txBody>
      </p:sp>
    </p:spTree>
    <p:extLst>
      <p:ext uri="{BB962C8B-B14F-4D97-AF65-F5344CB8AC3E}">
        <p14:creationId xmlns:p14="http://schemas.microsoft.com/office/powerpoint/2010/main" val="1530191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53761A-2E0B-4B83-A7C1-CDD4555496F9}" type="slidenum">
              <a:rPr lang="en-US" smtClean="0"/>
              <a:t>29</a:t>
            </a:fld>
            <a:endParaRPr lang="en-US"/>
          </a:p>
        </p:txBody>
      </p:sp>
    </p:spTree>
    <p:extLst>
      <p:ext uri="{BB962C8B-B14F-4D97-AF65-F5344CB8AC3E}">
        <p14:creationId xmlns:p14="http://schemas.microsoft.com/office/powerpoint/2010/main" val="2461072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a:t>Figure 3 </a:t>
            </a:r>
            <a:r>
              <a:rPr lang="en-US" dirty="0"/>
              <a:t>Sequence of images of submandibular and parotid glands correlates with the sample operative note below and further refined in figures 4 and 5.</a:t>
            </a:r>
          </a:p>
          <a:p>
            <a:pPr defTabSz="931774"/>
            <a:r>
              <a:rPr lang="en-US" b="1" dirty="0"/>
              <a:t>Figure 3A</a:t>
            </a:r>
            <a:r>
              <a:rPr lang="en-US" dirty="0"/>
              <a:t>  Orientation of the probe in a submental transverse view as identified </a:t>
            </a:r>
            <a:r>
              <a:rPr lang="en-US" dirty="0" err="1"/>
              <a:t>markerin</a:t>
            </a:r>
            <a:r>
              <a:rPr lang="en-US" dirty="0"/>
              <a:t> lower right corner</a:t>
            </a:r>
          </a:p>
          <a:p>
            <a:endParaRPr lang="en-US" dirty="0"/>
          </a:p>
        </p:txBody>
      </p:sp>
      <p:sp>
        <p:nvSpPr>
          <p:cNvPr id="4" name="Slide Number Placeholder 3"/>
          <p:cNvSpPr>
            <a:spLocks noGrp="1"/>
          </p:cNvSpPr>
          <p:nvPr>
            <p:ph type="sldNum" sz="quarter" idx="10"/>
          </p:nvPr>
        </p:nvSpPr>
        <p:spPr/>
        <p:txBody>
          <a:bodyPr/>
          <a:lstStyle/>
          <a:p>
            <a:fld id="{7953761A-2E0B-4B83-A7C1-CDD4555496F9}" type="slidenum">
              <a:rPr lang="en-US" smtClean="0"/>
              <a:t>3</a:t>
            </a:fld>
            <a:endParaRPr lang="en-US"/>
          </a:p>
        </p:txBody>
      </p:sp>
    </p:spTree>
    <p:extLst>
      <p:ext uri="{BB962C8B-B14F-4D97-AF65-F5344CB8AC3E}">
        <p14:creationId xmlns:p14="http://schemas.microsoft.com/office/powerpoint/2010/main" val="386242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53761A-2E0B-4B83-A7C1-CDD4555496F9}" type="slidenum">
              <a:rPr lang="en-US" smtClean="0"/>
              <a:t>30</a:t>
            </a:fld>
            <a:endParaRPr lang="en-US"/>
          </a:p>
        </p:txBody>
      </p:sp>
    </p:spTree>
    <p:extLst>
      <p:ext uri="{BB962C8B-B14F-4D97-AF65-F5344CB8AC3E}">
        <p14:creationId xmlns:p14="http://schemas.microsoft.com/office/powerpoint/2010/main" val="34696501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53761A-2E0B-4B83-A7C1-CDD4555496F9}" type="slidenum">
              <a:rPr lang="en-US" smtClean="0"/>
              <a:t>31</a:t>
            </a:fld>
            <a:endParaRPr lang="en-US"/>
          </a:p>
        </p:txBody>
      </p:sp>
    </p:spTree>
    <p:extLst>
      <p:ext uri="{BB962C8B-B14F-4D97-AF65-F5344CB8AC3E}">
        <p14:creationId xmlns:p14="http://schemas.microsoft.com/office/powerpoint/2010/main" val="2749277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a:t>Figure 14b </a:t>
            </a:r>
            <a:r>
              <a:rPr lang="en-US" dirty="0"/>
              <a:t>Sequence of images demonstrating transillumination of the duct system with initial view of the </a:t>
            </a:r>
            <a:r>
              <a:rPr lang="en-US" dirty="0" err="1"/>
              <a:t>sialendoscope</a:t>
            </a:r>
            <a:r>
              <a:rPr lang="en-US" dirty="0"/>
              <a:t> with ultrasound imaging in preparation for placement of the </a:t>
            </a:r>
            <a:r>
              <a:rPr lang="en-US" dirty="0" err="1"/>
              <a:t>sialoballoon</a:t>
            </a:r>
            <a:r>
              <a:rPr lang="en-US" dirty="0"/>
              <a:t>.</a:t>
            </a:r>
          </a:p>
          <a:p>
            <a:endParaRPr lang="en-US" dirty="0"/>
          </a:p>
        </p:txBody>
      </p:sp>
      <p:sp>
        <p:nvSpPr>
          <p:cNvPr id="4" name="Slide Number Placeholder 3"/>
          <p:cNvSpPr>
            <a:spLocks noGrp="1"/>
          </p:cNvSpPr>
          <p:nvPr>
            <p:ph type="sldNum" sz="quarter" idx="10"/>
          </p:nvPr>
        </p:nvSpPr>
        <p:spPr/>
        <p:txBody>
          <a:bodyPr/>
          <a:lstStyle/>
          <a:p>
            <a:fld id="{7953761A-2E0B-4B83-A7C1-CDD4555496F9}" type="slidenum">
              <a:rPr lang="en-US" smtClean="0"/>
              <a:t>32</a:t>
            </a:fld>
            <a:endParaRPr lang="en-US"/>
          </a:p>
        </p:txBody>
      </p:sp>
    </p:spTree>
    <p:extLst>
      <p:ext uri="{BB962C8B-B14F-4D97-AF65-F5344CB8AC3E}">
        <p14:creationId xmlns:p14="http://schemas.microsoft.com/office/powerpoint/2010/main" val="13063891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53761A-2E0B-4B83-A7C1-CDD4555496F9}" type="slidenum">
              <a:rPr lang="en-US" smtClean="0"/>
              <a:t>33</a:t>
            </a:fld>
            <a:endParaRPr lang="en-US"/>
          </a:p>
        </p:txBody>
      </p:sp>
    </p:spTree>
    <p:extLst>
      <p:ext uri="{BB962C8B-B14F-4D97-AF65-F5344CB8AC3E}">
        <p14:creationId xmlns:p14="http://schemas.microsoft.com/office/powerpoint/2010/main" val="13582813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a:t>Figure 14 a</a:t>
            </a:r>
            <a:r>
              <a:rPr lang="en-US" dirty="0"/>
              <a:t> The salivary duct balloon catheter (COOK Medical Inc) with pressure insufflator.</a:t>
            </a:r>
          </a:p>
        </p:txBody>
      </p:sp>
      <p:sp>
        <p:nvSpPr>
          <p:cNvPr id="4" name="Slide Number Placeholder 3"/>
          <p:cNvSpPr>
            <a:spLocks noGrp="1"/>
          </p:cNvSpPr>
          <p:nvPr>
            <p:ph type="sldNum" sz="quarter" idx="10"/>
          </p:nvPr>
        </p:nvSpPr>
        <p:spPr/>
        <p:txBody>
          <a:bodyPr/>
          <a:lstStyle/>
          <a:p>
            <a:fld id="{7953761A-2E0B-4B83-A7C1-CDD4555496F9}" type="slidenum">
              <a:rPr lang="en-US" smtClean="0"/>
              <a:t>34</a:t>
            </a:fld>
            <a:endParaRPr lang="en-US"/>
          </a:p>
        </p:txBody>
      </p:sp>
    </p:spTree>
    <p:extLst>
      <p:ext uri="{BB962C8B-B14F-4D97-AF65-F5344CB8AC3E}">
        <p14:creationId xmlns:p14="http://schemas.microsoft.com/office/powerpoint/2010/main" val="969885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53761A-2E0B-4B83-A7C1-CDD4555496F9}" type="slidenum">
              <a:rPr lang="en-US" smtClean="0"/>
              <a:t>35</a:t>
            </a:fld>
            <a:endParaRPr lang="en-US"/>
          </a:p>
        </p:txBody>
      </p:sp>
    </p:spTree>
    <p:extLst>
      <p:ext uri="{BB962C8B-B14F-4D97-AF65-F5344CB8AC3E}">
        <p14:creationId xmlns:p14="http://schemas.microsoft.com/office/powerpoint/2010/main" val="12921830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53761A-2E0B-4B83-A7C1-CDD4555496F9}" type="slidenum">
              <a:rPr lang="en-US" smtClean="0"/>
              <a:t>36</a:t>
            </a:fld>
            <a:endParaRPr lang="en-US"/>
          </a:p>
        </p:txBody>
      </p:sp>
    </p:spTree>
    <p:extLst>
      <p:ext uri="{BB962C8B-B14F-4D97-AF65-F5344CB8AC3E}">
        <p14:creationId xmlns:p14="http://schemas.microsoft.com/office/powerpoint/2010/main" val="28185686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53761A-2E0B-4B83-A7C1-CDD4555496F9}" type="slidenum">
              <a:rPr lang="en-US" smtClean="0"/>
              <a:t>37</a:t>
            </a:fld>
            <a:endParaRPr lang="en-US"/>
          </a:p>
        </p:txBody>
      </p:sp>
    </p:spTree>
    <p:extLst>
      <p:ext uri="{BB962C8B-B14F-4D97-AF65-F5344CB8AC3E}">
        <p14:creationId xmlns:p14="http://schemas.microsoft.com/office/powerpoint/2010/main" val="4895371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53761A-2E0B-4B83-A7C1-CDD4555496F9}" type="slidenum">
              <a:rPr lang="en-US" smtClean="0"/>
              <a:t>38</a:t>
            </a:fld>
            <a:endParaRPr lang="en-US"/>
          </a:p>
        </p:txBody>
      </p:sp>
    </p:spTree>
    <p:extLst>
      <p:ext uri="{BB962C8B-B14F-4D97-AF65-F5344CB8AC3E}">
        <p14:creationId xmlns:p14="http://schemas.microsoft.com/office/powerpoint/2010/main" val="5184257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14c </a:t>
            </a:r>
            <a:r>
              <a:rPr lang="en-US" dirty="0"/>
              <a:t>Sequence of images demonstrating the balloon at </a:t>
            </a:r>
            <a:r>
              <a:rPr lang="en-US" dirty="0" err="1"/>
              <a:t>Stensens</a:t>
            </a:r>
            <a:r>
              <a:rPr lang="en-US" dirty="0"/>
              <a:t> duct orifice and then advanced with ultrasound guidance with pre- and post- dilation endoscopic images of the duct stricture</a:t>
            </a:r>
          </a:p>
        </p:txBody>
      </p:sp>
      <p:sp>
        <p:nvSpPr>
          <p:cNvPr id="4" name="Slide Number Placeholder 3"/>
          <p:cNvSpPr>
            <a:spLocks noGrp="1"/>
          </p:cNvSpPr>
          <p:nvPr>
            <p:ph type="sldNum" sz="quarter" idx="10"/>
          </p:nvPr>
        </p:nvSpPr>
        <p:spPr/>
        <p:txBody>
          <a:bodyPr/>
          <a:lstStyle/>
          <a:p>
            <a:fld id="{7953761A-2E0B-4B83-A7C1-CDD4555496F9}" type="slidenum">
              <a:rPr lang="en-US" smtClean="0"/>
              <a:t>39</a:t>
            </a:fld>
            <a:endParaRPr lang="en-US"/>
          </a:p>
        </p:txBody>
      </p:sp>
    </p:spTree>
    <p:extLst>
      <p:ext uri="{BB962C8B-B14F-4D97-AF65-F5344CB8AC3E}">
        <p14:creationId xmlns:p14="http://schemas.microsoft.com/office/powerpoint/2010/main" val="2087394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b="1" dirty="0"/>
              <a:t>Figure 3B</a:t>
            </a:r>
            <a:r>
              <a:rPr lang="en-US" dirty="0"/>
              <a:t> Transverse image of right submandibular gland encompassed by dotted line measured with width (depth) 17.8 mm (A – A) and length 29.4 mm (B - B)</a:t>
            </a:r>
          </a:p>
        </p:txBody>
      </p:sp>
      <p:sp>
        <p:nvSpPr>
          <p:cNvPr id="4" name="Slide Number Placeholder 3"/>
          <p:cNvSpPr>
            <a:spLocks noGrp="1"/>
          </p:cNvSpPr>
          <p:nvPr>
            <p:ph type="sldNum" sz="quarter" idx="10"/>
          </p:nvPr>
        </p:nvSpPr>
        <p:spPr/>
        <p:txBody>
          <a:bodyPr/>
          <a:lstStyle/>
          <a:p>
            <a:fld id="{7953761A-2E0B-4B83-A7C1-CDD4555496F9}" type="slidenum">
              <a:rPr lang="en-US" smtClean="0"/>
              <a:t>4</a:t>
            </a:fld>
            <a:endParaRPr lang="en-US"/>
          </a:p>
        </p:txBody>
      </p:sp>
    </p:spTree>
    <p:extLst>
      <p:ext uri="{BB962C8B-B14F-4D97-AF65-F5344CB8AC3E}">
        <p14:creationId xmlns:p14="http://schemas.microsoft.com/office/powerpoint/2010/main" val="6661900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a:t>Figure 15  </a:t>
            </a:r>
            <a:r>
              <a:rPr lang="en-US" dirty="0"/>
              <a:t>Fluoroscopy with conventional sialography was supplemented in this case by placement of a </a:t>
            </a:r>
            <a:r>
              <a:rPr lang="en-US" dirty="0" err="1"/>
              <a:t>sialoballoon</a:t>
            </a:r>
            <a:r>
              <a:rPr lang="en-US" dirty="0"/>
              <a:t> to address a parotid duct stricture with subsequent ultrasound imaging shortly afterwards still identifying a stone.</a:t>
            </a:r>
          </a:p>
        </p:txBody>
      </p:sp>
      <p:sp>
        <p:nvSpPr>
          <p:cNvPr id="4" name="Slide Number Placeholder 3"/>
          <p:cNvSpPr>
            <a:spLocks noGrp="1"/>
          </p:cNvSpPr>
          <p:nvPr>
            <p:ph type="sldNum" sz="quarter" idx="10"/>
          </p:nvPr>
        </p:nvSpPr>
        <p:spPr/>
        <p:txBody>
          <a:bodyPr/>
          <a:lstStyle/>
          <a:p>
            <a:fld id="{7953761A-2E0B-4B83-A7C1-CDD4555496F9}" type="slidenum">
              <a:rPr lang="en-US" smtClean="0"/>
              <a:t>40</a:t>
            </a:fld>
            <a:endParaRPr lang="en-US"/>
          </a:p>
        </p:txBody>
      </p:sp>
    </p:spTree>
    <p:extLst>
      <p:ext uri="{BB962C8B-B14F-4D97-AF65-F5344CB8AC3E}">
        <p14:creationId xmlns:p14="http://schemas.microsoft.com/office/powerpoint/2010/main" val="39729388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53761A-2E0B-4B83-A7C1-CDD4555496F9}" type="slidenum">
              <a:rPr lang="en-US" smtClean="0"/>
              <a:t>41</a:t>
            </a:fld>
            <a:endParaRPr lang="en-US"/>
          </a:p>
        </p:txBody>
      </p:sp>
    </p:spTree>
    <p:extLst>
      <p:ext uri="{BB962C8B-B14F-4D97-AF65-F5344CB8AC3E}">
        <p14:creationId xmlns:p14="http://schemas.microsoft.com/office/powerpoint/2010/main" val="6944783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53761A-2E0B-4B83-A7C1-CDD4555496F9}" type="slidenum">
              <a:rPr lang="en-US" smtClean="0"/>
              <a:t>42</a:t>
            </a:fld>
            <a:endParaRPr lang="en-US"/>
          </a:p>
        </p:txBody>
      </p:sp>
    </p:spTree>
    <p:extLst>
      <p:ext uri="{BB962C8B-B14F-4D97-AF65-F5344CB8AC3E}">
        <p14:creationId xmlns:p14="http://schemas.microsoft.com/office/powerpoint/2010/main" val="17623125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53761A-2E0B-4B83-A7C1-CDD4555496F9}" type="slidenum">
              <a:rPr lang="en-US" smtClean="0"/>
              <a:t>43</a:t>
            </a:fld>
            <a:endParaRPr lang="en-US"/>
          </a:p>
        </p:txBody>
      </p:sp>
    </p:spTree>
    <p:extLst>
      <p:ext uri="{BB962C8B-B14F-4D97-AF65-F5344CB8AC3E}">
        <p14:creationId xmlns:p14="http://schemas.microsoft.com/office/powerpoint/2010/main" val="5514940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53761A-2E0B-4B83-A7C1-CDD4555496F9}" type="slidenum">
              <a:rPr lang="en-US" smtClean="0"/>
              <a:t>44</a:t>
            </a:fld>
            <a:endParaRPr lang="en-US"/>
          </a:p>
        </p:txBody>
      </p:sp>
    </p:spTree>
    <p:extLst>
      <p:ext uri="{BB962C8B-B14F-4D97-AF65-F5344CB8AC3E}">
        <p14:creationId xmlns:p14="http://schemas.microsoft.com/office/powerpoint/2010/main" val="26194127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53761A-2E0B-4B83-A7C1-CDD4555496F9}" type="slidenum">
              <a:rPr lang="en-US" smtClean="0"/>
              <a:t>45</a:t>
            </a:fld>
            <a:endParaRPr lang="en-US"/>
          </a:p>
        </p:txBody>
      </p:sp>
    </p:spTree>
    <p:extLst>
      <p:ext uri="{BB962C8B-B14F-4D97-AF65-F5344CB8AC3E}">
        <p14:creationId xmlns:p14="http://schemas.microsoft.com/office/powerpoint/2010/main" val="6562076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a:t>Figure 16a </a:t>
            </a:r>
            <a:r>
              <a:rPr lang="en-US" dirty="0"/>
              <a:t>An assistant is needed to assist in the insufflation of saline into the </a:t>
            </a:r>
            <a:r>
              <a:rPr lang="en-US" dirty="0" err="1"/>
              <a:t>sialoballoon</a:t>
            </a:r>
            <a:r>
              <a:rPr lang="en-US" dirty="0"/>
              <a:t> positioned with ultrasound guidance into the left parotid duct.</a:t>
            </a:r>
          </a:p>
        </p:txBody>
      </p:sp>
      <p:sp>
        <p:nvSpPr>
          <p:cNvPr id="4" name="Slide Number Placeholder 3"/>
          <p:cNvSpPr>
            <a:spLocks noGrp="1"/>
          </p:cNvSpPr>
          <p:nvPr>
            <p:ph type="sldNum" sz="quarter" idx="10"/>
          </p:nvPr>
        </p:nvSpPr>
        <p:spPr/>
        <p:txBody>
          <a:bodyPr/>
          <a:lstStyle/>
          <a:p>
            <a:fld id="{7953761A-2E0B-4B83-A7C1-CDD4555496F9}" type="slidenum">
              <a:rPr lang="en-US" smtClean="0"/>
              <a:t>46</a:t>
            </a:fld>
            <a:endParaRPr lang="en-US"/>
          </a:p>
        </p:txBody>
      </p:sp>
    </p:spTree>
    <p:extLst>
      <p:ext uri="{BB962C8B-B14F-4D97-AF65-F5344CB8AC3E}">
        <p14:creationId xmlns:p14="http://schemas.microsoft.com/office/powerpoint/2010/main" val="36917641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a:t>Figure 16b </a:t>
            </a:r>
            <a:r>
              <a:rPr lang="en-US" dirty="0"/>
              <a:t>Ultrasound images of the </a:t>
            </a:r>
            <a:r>
              <a:rPr lang="en-US" dirty="0" err="1"/>
              <a:t>sialoballoon</a:t>
            </a:r>
            <a:r>
              <a:rPr lang="en-US" dirty="0"/>
              <a:t> within the left parotid duct.</a:t>
            </a:r>
          </a:p>
        </p:txBody>
      </p:sp>
      <p:sp>
        <p:nvSpPr>
          <p:cNvPr id="4" name="Slide Number Placeholder 3"/>
          <p:cNvSpPr>
            <a:spLocks noGrp="1"/>
          </p:cNvSpPr>
          <p:nvPr>
            <p:ph type="sldNum" sz="quarter" idx="10"/>
          </p:nvPr>
        </p:nvSpPr>
        <p:spPr/>
        <p:txBody>
          <a:bodyPr/>
          <a:lstStyle/>
          <a:p>
            <a:fld id="{7953761A-2E0B-4B83-A7C1-CDD4555496F9}" type="slidenum">
              <a:rPr lang="en-US" smtClean="0"/>
              <a:t>47</a:t>
            </a:fld>
            <a:endParaRPr lang="en-US"/>
          </a:p>
        </p:txBody>
      </p:sp>
    </p:spTree>
    <p:extLst>
      <p:ext uri="{BB962C8B-B14F-4D97-AF65-F5344CB8AC3E}">
        <p14:creationId xmlns:p14="http://schemas.microsoft.com/office/powerpoint/2010/main" val="14612318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53761A-2E0B-4B83-A7C1-CDD4555496F9}" type="slidenum">
              <a:rPr lang="en-US" smtClean="0"/>
              <a:t>48</a:t>
            </a:fld>
            <a:endParaRPr lang="en-US"/>
          </a:p>
        </p:txBody>
      </p:sp>
    </p:spTree>
    <p:extLst>
      <p:ext uri="{BB962C8B-B14F-4D97-AF65-F5344CB8AC3E}">
        <p14:creationId xmlns:p14="http://schemas.microsoft.com/office/powerpoint/2010/main" val="10625700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53761A-2E0B-4B83-A7C1-CDD4555496F9}" type="slidenum">
              <a:rPr lang="en-US" smtClean="0"/>
              <a:t>49</a:t>
            </a:fld>
            <a:endParaRPr lang="en-US"/>
          </a:p>
        </p:txBody>
      </p:sp>
    </p:spTree>
    <p:extLst>
      <p:ext uri="{BB962C8B-B14F-4D97-AF65-F5344CB8AC3E}">
        <p14:creationId xmlns:p14="http://schemas.microsoft.com/office/powerpoint/2010/main" val="3847508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3C</a:t>
            </a:r>
            <a:r>
              <a:rPr lang="en-US" dirty="0"/>
              <a:t> Longitudinal image of right submandibular gland with superior on the left of the image defined by the mandible (M) with the width (depth of the gland B - B) similar to Figure 3B and vertical dimension identified as C - C</a:t>
            </a:r>
          </a:p>
        </p:txBody>
      </p:sp>
      <p:sp>
        <p:nvSpPr>
          <p:cNvPr id="4" name="Slide Number Placeholder 3"/>
          <p:cNvSpPr>
            <a:spLocks noGrp="1"/>
          </p:cNvSpPr>
          <p:nvPr>
            <p:ph type="sldNum" sz="quarter" idx="10"/>
          </p:nvPr>
        </p:nvSpPr>
        <p:spPr/>
        <p:txBody>
          <a:bodyPr/>
          <a:lstStyle/>
          <a:p>
            <a:fld id="{7953761A-2E0B-4B83-A7C1-CDD4555496F9}" type="slidenum">
              <a:rPr lang="en-US" smtClean="0"/>
              <a:t>5</a:t>
            </a:fld>
            <a:endParaRPr lang="en-US"/>
          </a:p>
        </p:txBody>
      </p:sp>
    </p:spTree>
    <p:extLst>
      <p:ext uri="{BB962C8B-B14F-4D97-AF65-F5344CB8AC3E}">
        <p14:creationId xmlns:p14="http://schemas.microsoft.com/office/powerpoint/2010/main" val="4713350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a:t>Figure 17  </a:t>
            </a:r>
            <a:r>
              <a:rPr lang="en-US" dirty="0"/>
              <a:t>Ultrasound guided Botox injection to the left parotid gland with orientation of probe along the long axis.</a:t>
            </a:r>
          </a:p>
        </p:txBody>
      </p:sp>
      <p:sp>
        <p:nvSpPr>
          <p:cNvPr id="4" name="Slide Number Placeholder 3"/>
          <p:cNvSpPr>
            <a:spLocks noGrp="1"/>
          </p:cNvSpPr>
          <p:nvPr>
            <p:ph type="sldNum" sz="quarter" idx="10"/>
          </p:nvPr>
        </p:nvSpPr>
        <p:spPr/>
        <p:txBody>
          <a:bodyPr/>
          <a:lstStyle/>
          <a:p>
            <a:fld id="{7953761A-2E0B-4B83-A7C1-CDD4555496F9}" type="slidenum">
              <a:rPr lang="en-US" smtClean="0"/>
              <a:t>50</a:t>
            </a:fld>
            <a:endParaRPr lang="en-US"/>
          </a:p>
        </p:txBody>
      </p:sp>
    </p:spTree>
    <p:extLst>
      <p:ext uri="{BB962C8B-B14F-4D97-AF65-F5344CB8AC3E}">
        <p14:creationId xmlns:p14="http://schemas.microsoft.com/office/powerpoint/2010/main" val="10944147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53761A-2E0B-4B83-A7C1-CDD4555496F9}" type="slidenum">
              <a:rPr lang="en-US" smtClean="0"/>
              <a:t>51</a:t>
            </a:fld>
            <a:endParaRPr lang="en-US"/>
          </a:p>
        </p:txBody>
      </p:sp>
    </p:spTree>
    <p:extLst>
      <p:ext uri="{BB962C8B-B14F-4D97-AF65-F5344CB8AC3E}">
        <p14:creationId xmlns:p14="http://schemas.microsoft.com/office/powerpoint/2010/main" val="26461406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a:t>Figure 18</a:t>
            </a:r>
            <a:r>
              <a:rPr lang="en-US"/>
              <a:t>  Ultrasound imaging demonstrates a normal right submandibular duct dilated by stimulation of salivary flow with ingestion of sour candy. </a:t>
            </a:r>
          </a:p>
          <a:p>
            <a:endParaRPr lang="en-US"/>
          </a:p>
        </p:txBody>
      </p:sp>
      <p:sp>
        <p:nvSpPr>
          <p:cNvPr id="4" name="Slide Number Placeholder 3"/>
          <p:cNvSpPr>
            <a:spLocks noGrp="1"/>
          </p:cNvSpPr>
          <p:nvPr>
            <p:ph type="sldNum" sz="quarter" idx="10"/>
          </p:nvPr>
        </p:nvSpPr>
        <p:spPr/>
        <p:txBody>
          <a:bodyPr/>
          <a:lstStyle/>
          <a:p>
            <a:fld id="{7953761A-2E0B-4B83-A7C1-CDD4555496F9}" type="slidenum">
              <a:rPr lang="en-US" smtClean="0"/>
              <a:t>52</a:t>
            </a:fld>
            <a:endParaRPr lang="en-US"/>
          </a:p>
        </p:txBody>
      </p:sp>
    </p:spTree>
    <p:extLst>
      <p:ext uri="{BB962C8B-B14F-4D97-AF65-F5344CB8AC3E}">
        <p14:creationId xmlns:p14="http://schemas.microsoft.com/office/powerpoint/2010/main" val="26504157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53761A-2E0B-4B83-A7C1-CDD4555496F9}" type="slidenum">
              <a:rPr lang="en-US" smtClean="0"/>
              <a:t>53</a:t>
            </a:fld>
            <a:endParaRPr lang="en-US"/>
          </a:p>
        </p:txBody>
      </p:sp>
    </p:spTree>
    <p:extLst>
      <p:ext uri="{BB962C8B-B14F-4D97-AF65-F5344CB8AC3E}">
        <p14:creationId xmlns:p14="http://schemas.microsoft.com/office/powerpoint/2010/main" val="34796863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53761A-2E0B-4B83-A7C1-CDD4555496F9}" type="slidenum">
              <a:rPr lang="en-US" smtClean="0"/>
              <a:t>54</a:t>
            </a:fld>
            <a:endParaRPr lang="en-US"/>
          </a:p>
        </p:txBody>
      </p:sp>
    </p:spTree>
    <p:extLst>
      <p:ext uri="{BB962C8B-B14F-4D97-AF65-F5344CB8AC3E}">
        <p14:creationId xmlns:p14="http://schemas.microsoft.com/office/powerpoint/2010/main" val="1865690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53761A-2E0B-4B83-A7C1-CDD4555496F9}" type="slidenum">
              <a:rPr lang="en-US" smtClean="0"/>
              <a:t>55</a:t>
            </a:fld>
            <a:endParaRPr lang="en-US"/>
          </a:p>
        </p:txBody>
      </p:sp>
    </p:spTree>
    <p:extLst>
      <p:ext uri="{BB962C8B-B14F-4D97-AF65-F5344CB8AC3E}">
        <p14:creationId xmlns:p14="http://schemas.microsoft.com/office/powerpoint/2010/main" val="20298755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53761A-2E0B-4B83-A7C1-CDD4555496F9}" type="slidenum">
              <a:rPr lang="en-US" smtClean="0"/>
              <a:t>56</a:t>
            </a:fld>
            <a:endParaRPr lang="en-US"/>
          </a:p>
        </p:txBody>
      </p:sp>
    </p:spTree>
    <p:extLst>
      <p:ext uri="{BB962C8B-B14F-4D97-AF65-F5344CB8AC3E}">
        <p14:creationId xmlns:p14="http://schemas.microsoft.com/office/powerpoint/2010/main" val="41066792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53761A-2E0B-4B83-A7C1-CDD4555496F9}" type="slidenum">
              <a:rPr lang="en-US" smtClean="0"/>
              <a:t>57</a:t>
            </a:fld>
            <a:endParaRPr lang="en-US"/>
          </a:p>
        </p:txBody>
      </p:sp>
    </p:spTree>
    <p:extLst>
      <p:ext uri="{BB962C8B-B14F-4D97-AF65-F5344CB8AC3E}">
        <p14:creationId xmlns:p14="http://schemas.microsoft.com/office/powerpoint/2010/main" val="4902966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53761A-2E0B-4B83-A7C1-CDD4555496F9}" type="slidenum">
              <a:rPr lang="en-US" smtClean="0"/>
              <a:t>58</a:t>
            </a:fld>
            <a:endParaRPr lang="en-US"/>
          </a:p>
        </p:txBody>
      </p:sp>
    </p:spTree>
    <p:extLst>
      <p:ext uri="{BB962C8B-B14F-4D97-AF65-F5344CB8AC3E}">
        <p14:creationId xmlns:p14="http://schemas.microsoft.com/office/powerpoint/2010/main" val="20357427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53761A-2E0B-4B83-A7C1-CDD4555496F9}" type="slidenum">
              <a:rPr lang="en-US" smtClean="0"/>
              <a:t>59</a:t>
            </a:fld>
            <a:endParaRPr lang="en-US"/>
          </a:p>
        </p:txBody>
      </p:sp>
    </p:spTree>
    <p:extLst>
      <p:ext uri="{BB962C8B-B14F-4D97-AF65-F5344CB8AC3E}">
        <p14:creationId xmlns:p14="http://schemas.microsoft.com/office/powerpoint/2010/main" val="1476014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3D</a:t>
            </a:r>
            <a:r>
              <a:rPr lang="en-US" dirty="0"/>
              <a:t> Transverse image of right parotid gland defined by dotted line and oriented with respect to masseter muscle</a:t>
            </a:r>
          </a:p>
          <a:p>
            <a:endParaRPr lang="en-US" dirty="0"/>
          </a:p>
        </p:txBody>
      </p:sp>
      <p:sp>
        <p:nvSpPr>
          <p:cNvPr id="4" name="Slide Number Placeholder 3"/>
          <p:cNvSpPr>
            <a:spLocks noGrp="1"/>
          </p:cNvSpPr>
          <p:nvPr>
            <p:ph type="sldNum" sz="quarter" idx="10"/>
          </p:nvPr>
        </p:nvSpPr>
        <p:spPr/>
        <p:txBody>
          <a:bodyPr/>
          <a:lstStyle/>
          <a:p>
            <a:fld id="{7953761A-2E0B-4B83-A7C1-CDD4555496F9}" type="slidenum">
              <a:rPr lang="en-US" smtClean="0"/>
              <a:t>6</a:t>
            </a:fld>
            <a:endParaRPr lang="en-US"/>
          </a:p>
        </p:txBody>
      </p:sp>
    </p:spTree>
    <p:extLst>
      <p:ext uri="{BB962C8B-B14F-4D97-AF65-F5344CB8AC3E}">
        <p14:creationId xmlns:p14="http://schemas.microsoft.com/office/powerpoint/2010/main" val="3873126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a:t>Figure 4</a:t>
            </a:r>
            <a:r>
              <a:rPr lang="en-US" dirty="0"/>
              <a:t>   Further sampling of images showing (upper images) use of color Doppler to define a normal lymph node and the external carotid artery in tail of right parotid. Doppler (lower images) also demonstrated to identify branches of the facial artery associated with the left submandibular gland. </a:t>
            </a:r>
          </a:p>
        </p:txBody>
      </p:sp>
      <p:sp>
        <p:nvSpPr>
          <p:cNvPr id="4" name="Slide Number Placeholder 3"/>
          <p:cNvSpPr>
            <a:spLocks noGrp="1"/>
          </p:cNvSpPr>
          <p:nvPr>
            <p:ph type="sldNum" sz="quarter" idx="10"/>
          </p:nvPr>
        </p:nvSpPr>
        <p:spPr/>
        <p:txBody>
          <a:bodyPr/>
          <a:lstStyle/>
          <a:p>
            <a:fld id="{7953761A-2E0B-4B83-A7C1-CDD4555496F9}" type="slidenum">
              <a:rPr lang="en-US" smtClean="0"/>
              <a:t>7</a:t>
            </a:fld>
            <a:endParaRPr lang="en-US"/>
          </a:p>
        </p:txBody>
      </p:sp>
    </p:spTree>
    <p:extLst>
      <p:ext uri="{BB962C8B-B14F-4D97-AF65-F5344CB8AC3E}">
        <p14:creationId xmlns:p14="http://schemas.microsoft.com/office/powerpoint/2010/main" val="3867469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1" dirty="0"/>
              <a:t>Figure 5</a:t>
            </a:r>
            <a:r>
              <a:rPr lang="en-US" dirty="0"/>
              <a:t> Standard screen orientation for longitudinal view of right parotid (superior is on left of screen) in the upper images. Side-by-side comparison of echogenicity (lower images) shows a homogeneous hyperechoic left submandibular gland and hypoechoic and heterogeneous left parotid tail. </a:t>
            </a:r>
          </a:p>
        </p:txBody>
      </p:sp>
      <p:sp>
        <p:nvSpPr>
          <p:cNvPr id="4" name="Slide Number Placeholder 3"/>
          <p:cNvSpPr>
            <a:spLocks noGrp="1"/>
          </p:cNvSpPr>
          <p:nvPr>
            <p:ph type="sldNum" sz="quarter" idx="10"/>
          </p:nvPr>
        </p:nvSpPr>
        <p:spPr/>
        <p:txBody>
          <a:bodyPr/>
          <a:lstStyle/>
          <a:p>
            <a:fld id="{7953761A-2E0B-4B83-A7C1-CDD4555496F9}" type="slidenum">
              <a:rPr lang="en-US" smtClean="0"/>
              <a:t>8</a:t>
            </a:fld>
            <a:endParaRPr lang="en-US"/>
          </a:p>
        </p:txBody>
      </p:sp>
    </p:spTree>
    <p:extLst>
      <p:ext uri="{BB962C8B-B14F-4D97-AF65-F5344CB8AC3E}">
        <p14:creationId xmlns:p14="http://schemas.microsoft.com/office/powerpoint/2010/main" val="3009252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53761A-2E0B-4B83-A7C1-CDD4555496F9}" type="slidenum">
              <a:rPr lang="en-US" smtClean="0"/>
              <a:t>9</a:t>
            </a:fld>
            <a:endParaRPr lang="en-US"/>
          </a:p>
        </p:txBody>
      </p:sp>
    </p:spTree>
    <p:extLst>
      <p:ext uri="{BB962C8B-B14F-4D97-AF65-F5344CB8AC3E}">
        <p14:creationId xmlns:p14="http://schemas.microsoft.com/office/powerpoint/2010/main" val="2473532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C331BB-D4C9-427C-B13B-E07AA3043FC9}" type="datetimeFigureOut">
              <a:rPr lang="en-US" smtClean="0"/>
              <a:t>5/4/2018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2BCB85-0A21-4EEA-B5A8-C8E3921265A2}" type="slidenum">
              <a:rPr lang="en-US" smtClean="0"/>
              <a:t>‹#›</a:t>
            </a:fld>
            <a:endParaRPr lang="en-US"/>
          </a:p>
        </p:txBody>
      </p:sp>
    </p:spTree>
    <p:extLst>
      <p:ext uri="{BB962C8B-B14F-4D97-AF65-F5344CB8AC3E}">
        <p14:creationId xmlns:p14="http://schemas.microsoft.com/office/powerpoint/2010/main" val="849618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C331BB-D4C9-427C-B13B-E07AA3043FC9}" type="datetimeFigureOut">
              <a:rPr lang="en-US" smtClean="0"/>
              <a:t>5/4/2018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2BCB85-0A21-4EEA-B5A8-C8E3921265A2}" type="slidenum">
              <a:rPr lang="en-US" smtClean="0"/>
              <a:t>‹#›</a:t>
            </a:fld>
            <a:endParaRPr lang="en-US"/>
          </a:p>
        </p:txBody>
      </p:sp>
    </p:spTree>
    <p:extLst>
      <p:ext uri="{BB962C8B-B14F-4D97-AF65-F5344CB8AC3E}">
        <p14:creationId xmlns:p14="http://schemas.microsoft.com/office/powerpoint/2010/main" val="1279684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C331BB-D4C9-427C-B13B-E07AA3043FC9}" type="datetimeFigureOut">
              <a:rPr lang="en-US" smtClean="0"/>
              <a:t>5/4/2018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2BCB85-0A21-4EEA-B5A8-C8E3921265A2}" type="slidenum">
              <a:rPr lang="en-US" smtClean="0"/>
              <a:t>‹#›</a:t>
            </a:fld>
            <a:endParaRPr lang="en-US"/>
          </a:p>
        </p:txBody>
      </p:sp>
    </p:spTree>
    <p:extLst>
      <p:ext uri="{BB962C8B-B14F-4D97-AF65-F5344CB8AC3E}">
        <p14:creationId xmlns:p14="http://schemas.microsoft.com/office/powerpoint/2010/main" val="1175602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C331BB-D4C9-427C-B13B-E07AA3043FC9}" type="datetimeFigureOut">
              <a:rPr lang="en-US" smtClean="0"/>
              <a:t>5/4/2018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2BCB85-0A21-4EEA-B5A8-C8E3921265A2}" type="slidenum">
              <a:rPr lang="en-US" smtClean="0"/>
              <a:t>‹#›</a:t>
            </a:fld>
            <a:endParaRPr lang="en-US"/>
          </a:p>
        </p:txBody>
      </p:sp>
    </p:spTree>
    <p:extLst>
      <p:ext uri="{BB962C8B-B14F-4D97-AF65-F5344CB8AC3E}">
        <p14:creationId xmlns:p14="http://schemas.microsoft.com/office/powerpoint/2010/main" val="886311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C331BB-D4C9-427C-B13B-E07AA3043FC9}" type="datetimeFigureOut">
              <a:rPr lang="en-US" smtClean="0"/>
              <a:t>5/4/2018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2BCB85-0A21-4EEA-B5A8-C8E3921265A2}" type="slidenum">
              <a:rPr lang="en-US" smtClean="0"/>
              <a:t>‹#›</a:t>
            </a:fld>
            <a:endParaRPr lang="en-US"/>
          </a:p>
        </p:txBody>
      </p:sp>
    </p:spTree>
    <p:extLst>
      <p:ext uri="{BB962C8B-B14F-4D97-AF65-F5344CB8AC3E}">
        <p14:creationId xmlns:p14="http://schemas.microsoft.com/office/powerpoint/2010/main" val="3799695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C331BB-D4C9-427C-B13B-E07AA3043FC9}" type="datetimeFigureOut">
              <a:rPr lang="en-US" smtClean="0"/>
              <a:t>5/4/2018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2BCB85-0A21-4EEA-B5A8-C8E3921265A2}" type="slidenum">
              <a:rPr lang="en-US" smtClean="0"/>
              <a:t>‹#›</a:t>
            </a:fld>
            <a:endParaRPr lang="en-US"/>
          </a:p>
        </p:txBody>
      </p:sp>
    </p:spTree>
    <p:extLst>
      <p:ext uri="{BB962C8B-B14F-4D97-AF65-F5344CB8AC3E}">
        <p14:creationId xmlns:p14="http://schemas.microsoft.com/office/powerpoint/2010/main" val="4160818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C331BB-D4C9-427C-B13B-E07AA3043FC9}" type="datetimeFigureOut">
              <a:rPr lang="en-US" smtClean="0"/>
              <a:t>5/4/2018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2BCB85-0A21-4EEA-B5A8-C8E3921265A2}" type="slidenum">
              <a:rPr lang="en-US" smtClean="0"/>
              <a:t>‹#›</a:t>
            </a:fld>
            <a:endParaRPr lang="en-US"/>
          </a:p>
        </p:txBody>
      </p:sp>
    </p:spTree>
    <p:extLst>
      <p:ext uri="{BB962C8B-B14F-4D97-AF65-F5344CB8AC3E}">
        <p14:creationId xmlns:p14="http://schemas.microsoft.com/office/powerpoint/2010/main" val="385428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C331BB-D4C9-427C-B13B-E07AA3043FC9}" type="datetimeFigureOut">
              <a:rPr lang="en-US" smtClean="0"/>
              <a:t>5/4/2018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2BCB85-0A21-4EEA-B5A8-C8E3921265A2}" type="slidenum">
              <a:rPr lang="en-US" smtClean="0"/>
              <a:t>‹#›</a:t>
            </a:fld>
            <a:endParaRPr lang="en-US"/>
          </a:p>
        </p:txBody>
      </p:sp>
    </p:spTree>
    <p:extLst>
      <p:ext uri="{BB962C8B-B14F-4D97-AF65-F5344CB8AC3E}">
        <p14:creationId xmlns:p14="http://schemas.microsoft.com/office/powerpoint/2010/main" val="3750383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C331BB-D4C9-427C-B13B-E07AA3043FC9}" type="datetimeFigureOut">
              <a:rPr lang="en-US" smtClean="0"/>
              <a:t>5/4/2018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2BCB85-0A21-4EEA-B5A8-C8E3921265A2}" type="slidenum">
              <a:rPr lang="en-US" smtClean="0"/>
              <a:t>‹#›</a:t>
            </a:fld>
            <a:endParaRPr lang="en-US"/>
          </a:p>
        </p:txBody>
      </p:sp>
    </p:spTree>
    <p:extLst>
      <p:ext uri="{BB962C8B-B14F-4D97-AF65-F5344CB8AC3E}">
        <p14:creationId xmlns:p14="http://schemas.microsoft.com/office/powerpoint/2010/main" val="1083353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C331BB-D4C9-427C-B13B-E07AA3043FC9}" type="datetimeFigureOut">
              <a:rPr lang="en-US" smtClean="0"/>
              <a:t>5/4/2018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2BCB85-0A21-4EEA-B5A8-C8E3921265A2}" type="slidenum">
              <a:rPr lang="en-US" smtClean="0"/>
              <a:t>‹#›</a:t>
            </a:fld>
            <a:endParaRPr lang="en-US"/>
          </a:p>
        </p:txBody>
      </p:sp>
    </p:spTree>
    <p:extLst>
      <p:ext uri="{BB962C8B-B14F-4D97-AF65-F5344CB8AC3E}">
        <p14:creationId xmlns:p14="http://schemas.microsoft.com/office/powerpoint/2010/main" val="724543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C331BB-D4C9-427C-B13B-E07AA3043FC9}" type="datetimeFigureOut">
              <a:rPr lang="en-US" smtClean="0"/>
              <a:t>5/4/2018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2BCB85-0A21-4EEA-B5A8-C8E3921265A2}" type="slidenum">
              <a:rPr lang="en-US" smtClean="0"/>
              <a:t>‹#›</a:t>
            </a:fld>
            <a:endParaRPr lang="en-US"/>
          </a:p>
        </p:txBody>
      </p:sp>
    </p:spTree>
    <p:extLst>
      <p:ext uri="{BB962C8B-B14F-4D97-AF65-F5344CB8AC3E}">
        <p14:creationId xmlns:p14="http://schemas.microsoft.com/office/powerpoint/2010/main" val="3214007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C331BB-D4C9-427C-B13B-E07AA3043FC9}" type="datetimeFigureOut">
              <a:rPr lang="en-US" smtClean="0"/>
              <a:t>5/4/2018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2BCB85-0A21-4EEA-B5A8-C8E3921265A2}" type="slidenum">
              <a:rPr lang="en-US" smtClean="0"/>
              <a:t>‹#›</a:t>
            </a:fld>
            <a:endParaRPr lang="en-US"/>
          </a:p>
        </p:txBody>
      </p:sp>
    </p:spTree>
    <p:extLst>
      <p:ext uri="{BB962C8B-B14F-4D97-AF65-F5344CB8AC3E}">
        <p14:creationId xmlns:p14="http://schemas.microsoft.com/office/powerpoint/2010/main" val="3897750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 Id="rId9"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0.jpg"/><Relationship Id="rId4" Type="http://schemas.openxmlformats.org/officeDocument/2006/relationships/image" Target="../media/image49.jpg"/></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2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78.jpg"/><Relationship Id="rId5" Type="http://schemas.openxmlformats.org/officeDocument/2006/relationships/image" Target="../media/image77.jpeg"/><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80.jp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97.jpg"/><Relationship Id="rId4" Type="http://schemas.openxmlformats.org/officeDocument/2006/relationships/image" Target="../media/image96.JPG"/></Relationships>
</file>

<file path=ppt/slides/_rels/slide5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100.jpg"/><Relationship Id="rId4" Type="http://schemas.openxmlformats.org/officeDocument/2006/relationships/image" Target="../media/image99.jpg"/></Relationships>
</file>

<file path=ppt/slides/_rels/slide5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hyperlink" Target="https://medicine.uiowa.edu/iowaprotocols/sonopalpation-ultrasound-submandibular-stone"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8610600" y="-65127"/>
            <a:ext cx="533400" cy="523220"/>
          </a:xfrm>
          <a:prstGeom prst="rect">
            <a:avLst/>
          </a:prstGeom>
          <a:noFill/>
        </p:spPr>
        <p:txBody>
          <a:bodyPr wrap="square" rtlCol="0">
            <a:spAutoFit/>
          </a:bodyPr>
          <a:lstStyle/>
          <a:p>
            <a:r>
              <a:rPr lang="en-US" sz="2800" dirty="0" smtClean="0">
                <a:solidFill>
                  <a:schemeClr val="bg1"/>
                </a:solidFill>
              </a:rPr>
              <a:t>1</a:t>
            </a:r>
            <a:endParaRPr lang="en-US" sz="2800" dirty="0">
              <a:solidFill>
                <a:schemeClr val="bg1"/>
              </a:solidFill>
            </a:endParaRPr>
          </a:p>
        </p:txBody>
      </p:sp>
      <p:sp>
        <p:nvSpPr>
          <p:cNvPr id="3" name="TextBox 2"/>
          <p:cNvSpPr txBox="1"/>
          <p:nvPr/>
        </p:nvSpPr>
        <p:spPr>
          <a:xfrm>
            <a:off x="2877017" y="10076"/>
            <a:ext cx="5999784" cy="1908215"/>
          </a:xfrm>
          <a:prstGeom prst="rect">
            <a:avLst/>
          </a:prstGeom>
          <a:solidFill>
            <a:schemeClr val="tx1"/>
          </a:solidFill>
        </p:spPr>
        <p:txBody>
          <a:bodyPr wrap="none" rtlCol="0">
            <a:spAutoFit/>
          </a:bodyPr>
          <a:lstStyle/>
          <a:p>
            <a:pPr algn="ctr"/>
            <a:r>
              <a:rPr lang="en-US" dirty="0" smtClean="0">
                <a:solidFill>
                  <a:schemeClr val="bg1"/>
                </a:solidFill>
              </a:rPr>
              <a:t>Advanced Sialendoscopy and Minimally Invasive Surgery</a:t>
            </a:r>
          </a:p>
          <a:p>
            <a:pPr algn="ctr"/>
            <a:r>
              <a:rPr lang="en-US" dirty="0" smtClean="0">
                <a:solidFill>
                  <a:schemeClr val="bg1"/>
                </a:solidFill>
              </a:rPr>
              <a:t>May 5 9:00-9:45</a:t>
            </a:r>
          </a:p>
          <a:p>
            <a:pPr algn="ctr"/>
            <a:r>
              <a:rPr lang="en-US" dirty="0" smtClean="0">
                <a:solidFill>
                  <a:schemeClr val="bg1"/>
                </a:solidFill>
              </a:rPr>
              <a:t> </a:t>
            </a:r>
          </a:p>
          <a:p>
            <a:pPr algn="ctr"/>
            <a:r>
              <a:rPr lang="en-US" sz="2800" dirty="0" smtClean="0">
                <a:solidFill>
                  <a:schemeClr val="bg1"/>
                </a:solidFill>
              </a:rPr>
              <a:t>Ultrasound Assisted Surgical Techniques</a:t>
            </a:r>
          </a:p>
          <a:p>
            <a:pPr algn="ctr"/>
            <a:endParaRPr lang="en-US" dirty="0" smtClean="0">
              <a:solidFill>
                <a:schemeClr val="bg1"/>
              </a:solidFill>
            </a:endParaRPr>
          </a:p>
          <a:p>
            <a:pPr algn="ctr"/>
            <a:r>
              <a:rPr lang="en-US" dirty="0" smtClean="0">
                <a:solidFill>
                  <a:schemeClr val="bg1"/>
                </a:solidFill>
              </a:rPr>
              <a:t>Henry Hoffman MD    University of Iowa</a:t>
            </a:r>
            <a:endParaRPr lang="en-US" dirty="0">
              <a:solidFill>
                <a:schemeClr val="bg1"/>
              </a:solidFill>
            </a:endParaRPr>
          </a:p>
        </p:txBody>
      </p:sp>
      <p:sp>
        <p:nvSpPr>
          <p:cNvPr id="5" name="TextBox 4"/>
          <p:cNvSpPr txBox="1"/>
          <p:nvPr/>
        </p:nvSpPr>
        <p:spPr>
          <a:xfrm>
            <a:off x="8786301" y="162476"/>
            <a:ext cx="533400" cy="523220"/>
          </a:xfrm>
          <a:prstGeom prst="rect">
            <a:avLst/>
          </a:prstGeom>
          <a:noFill/>
        </p:spPr>
        <p:txBody>
          <a:bodyPr wrap="square" rtlCol="0">
            <a:spAutoFit/>
          </a:bodyPr>
          <a:lstStyle/>
          <a:p>
            <a:r>
              <a:rPr lang="en-US" sz="2800" dirty="0" smtClean="0">
                <a:solidFill>
                  <a:schemeClr val="bg1"/>
                </a:solidFill>
              </a:rPr>
              <a:t>1</a:t>
            </a:r>
            <a:endParaRPr lang="en-US" sz="2800" dirty="0">
              <a:solidFill>
                <a:schemeClr val="bg1"/>
              </a:solidFill>
            </a:endParaRPr>
          </a:p>
        </p:txBody>
      </p:sp>
      <p:sp>
        <p:nvSpPr>
          <p:cNvPr id="6" name="TextBox 5"/>
          <p:cNvSpPr txBox="1"/>
          <p:nvPr/>
        </p:nvSpPr>
        <p:spPr>
          <a:xfrm>
            <a:off x="228600" y="5486400"/>
            <a:ext cx="6100644" cy="369332"/>
          </a:xfrm>
          <a:prstGeom prst="rect">
            <a:avLst/>
          </a:prstGeom>
          <a:noFill/>
        </p:spPr>
        <p:txBody>
          <a:bodyPr wrap="none" rtlCol="0">
            <a:spAutoFit/>
          </a:bodyPr>
          <a:lstStyle/>
          <a:p>
            <a:r>
              <a:rPr lang="en-US" dirty="0" smtClean="0"/>
              <a:t>https</a:t>
            </a:r>
            <a:r>
              <a:rPr lang="en-US" dirty="0"/>
              <a:t>://medicine.uiowa.edu/iowaprotocols/salivary-ultrasound</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23" y="3657600"/>
            <a:ext cx="3238955" cy="1894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77346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57200"/>
            <a:ext cx="10843819" cy="8179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486400" y="498901"/>
            <a:ext cx="1462260" cy="461665"/>
          </a:xfrm>
          <a:prstGeom prst="rect">
            <a:avLst/>
          </a:prstGeom>
          <a:noFill/>
        </p:spPr>
        <p:txBody>
          <a:bodyPr wrap="none" rtlCol="0">
            <a:spAutoFit/>
          </a:bodyPr>
          <a:lstStyle/>
          <a:p>
            <a:r>
              <a:rPr lang="en-US" sz="2400" dirty="0" smtClean="0">
                <a:solidFill>
                  <a:schemeClr val="bg1"/>
                </a:solidFill>
              </a:rPr>
              <a:t>phlebolith</a:t>
            </a:r>
            <a:endParaRPr lang="en-US" sz="2400" dirty="0">
              <a:solidFill>
                <a:schemeClr val="bg1"/>
              </a:solidFill>
            </a:endParaRPr>
          </a:p>
        </p:txBody>
      </p:sp>
      <p:cxnSp>
        <p:nvCxnSpPr>
          <p:cNvPr id="5" name="Straight Arrow Connector 4"/>
          <p:cNvCxnSpPr/>
          <p:nvPr/>
        </p:nvCxnSpPr>
        <p:spPr>
          <a:xfrm flipH="1">
            <a:off x="5410200" y="914400"/>
            <a:ext cx="597151" cy="685800"/>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705210" y="3778054"/>
            <a:ext cx="1156470" cy="461665"/>
          </a:xfrm>
          <a:prstGeom prst="rect">
            <a:avLst/>
          </a:prstGeom>
          <a:noFill/>
        </p:spPr>
        <p:txBody>
          <a:bodyPr wrap="none" rtlCol="0">
            <a:spAutoFit/>
          </a:bodyPr>
          <a:lstStyle/>
          <a:p>
            <a:r>
              <a:rPr lang="en-US" sz="2400" dirty="0" smtClean="0">
                <a:solidFill>
                  <a:schemeClr val="bg1"/>
                </a:solidFill>
              </a:rPr>
              <a:t>shadow</a:t>
            </a:r>
            <a:endParaRPr lang="en-US" sz="2400" dirty="0">
              <a:solidFill>
                <a:schemeClr val="bg1"/>
              </a:solidFill>
            </a:endParaRPr>
          </a:p>
        </p:txBody>
      </p:sp>
      <p:cxnSp>
        <p:nvCxnSpPr>
          <p:cNvPr id="6" name="Straight Arrow Connector 5"/>
          <p:cNvCxnSpPr/>
          <p:nvPr/>
        </p:nvCxnSpPr>
        <p:spPr>
          <a:xfrm flipH="1" flipV="1">
            <a:off x="5257800" y="2590800"/>
            <a:ext cx="482852" cy="1219200"/>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5181600" y="2895600"/>
            <a:ext cx="559052" cy="990600"/>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43139" y="-451743"/>
            <a:ext cx="10843819" cy="646331"/>
          </a:xfrm>
          <a:prstGeom prst="rect">
            <a:avLst/>
          </a:prstGeom>
          <a:solidFill>
            <a:schemeClr val="tx1"/>
          </a:solidFill>
          <a:ln>
            <a:solidFill>
              <a:schemeClr val="tx1"/>
            </a:solidFill>
          </a:ln>
        </p:spPr>
        <p:txBody>
          <a:bodyPr wrap="square" rtlCol="0">
            <a:spAutoFit/>
          </a:bodyPr>
          <a:lstStyle/>
          <a:p>
            <a:r>
              <a:rPr lang="en-US" dirty="0" smtClean="0"/>
              <a:t>Nn</a:t>
            </a:r>
          </a:p>
          <a:p>
            <a:endParaRPr lang="en-US" dirty="0"/>
          </a:p>
        </p:txBody>
      </p:sp>
      <p:sp>
        <p:nvSpPr>
          <p:cNvPr id="9" name="TextBox 1"/>
          <p:cNvSpPr txBox="1"/>
          <p:nvPr/>
        </p:nvSpPr>
        <p:spPr>
          <a:xfrm>
            <a:off x="117173" y="637400"/>
            <a:ext cx="465192"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A</a:t>
            </a:r>
            <a:endParaRPr lang="en-US" sz="3600" b="1" dirty="0">
              <a:solidFill>
                <a:schemeClr val="bg1"/>
              </a:solidFill>
            </a:endParaRPr>
          </a:p>
        </p:txBody>
      </p:sp>
      <p:sp>
        <p:nvSpPr>
          <p:cNvPr id="10" name="TextBox 9"/>
          <p:cNvSpPr txBox="1"/>
          <p:nvPr/>
        </p:nvSpPr>
        <p:spPr>
          <a:xfrm>
            <a:off x="8647755" y="532562"/>
            <a:ext cx="533400" cy="523220"/>
          </a:xfrm>
          <a:prstGeom prst="rect">
            <a:avLst/>
          </a:prstGeom>
          <a:noFill/>
        </p:spPr>
        <p:txBody>
          <a:bodyPr wrap="square" rtlCol="0">
            <a:spAutoFit/>
          </a:bodyPr>
          <a:lstStyle/>
          <a:p>
            <a:r>
              <a:rPr lang="en-US" sz="2800" dirty="0" smtClean="0">
                <a:solidFill>
                  <a:schemeClr val="bg1"/>
                </a:solidFill>
              </a:rPr>
              <a:t>6</a:t>
            </a:r>
            <a:endParaRPr lang="en-US" sz="2800" dirty="0">
              <a:solidFill>
                <a:schemeClr val="bg1"/>
              </a:solidFill>
            </a:endParaRPr>
          </a:p>
        </p:txBody>
      </p:sp>
    </p:spTree>
    <p:extLst>
      <p:ext uri="{BB962C8B-B14F-4D97-AF65-F5344CB8AC3E}">
        <p14:creationId xmlns:p14="http://schemas.microsoft.com/office/powerpoint/2010/main" val="26743123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394" y="-688063"/>
            <a:ext cx="9811542" cy="7546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919708" y="4724400"/>
            <a:ext cx="4679294" cy="1200329"/>
          </a:xfrm>
          <a:prstGeom prst="rect">
            <a:avLst/>
          </a:prstGeom>
          <a:noFill/>
        </p:spPr>
        <p:txBody>
          <a:bodyPr wrap="none" rtlCol="0">
            <a:spAutoFit/>
          </a:bodyPr>
          <a:lstStyle/>
          <a:p>
            <a:pPr algn="ctr"/>
            <a:r>
              <a:rPr lang="en-US" sz="2400" dirty="0" smtClean="0">
                <a:solidFill>
                  <a:schemeClr val="bg1"/>
                </a:solidFill>
              </a:rPr>
              <a:t>19.4 x 10.2 mm compressible mass</a:t>
            </a:r>
          </a:p>
          <a:p>
            <a:pPr algn="ctr"/>
            <a:r>
              <a:rPr lang="en-US" sz="2400" dirty="0">
                <a:solidFill>
                  <a:schemeClr val="bg1"/>
                </a:solidFill>
              </a:rPr>
              <a:t>a</a:t>
            </a:r>
            <a:r>
              <a:rPr lang="en-US" sz="2400" dirty="0" smtClean="0">
                <a:solidFill>
                  <a:schemeClr val="bg1"/>
                </a:solidFill>
              </a:rPr>
              <a:t>nterior to masseter</a:t>
            </a:r>
          </a:p>
          <a:p>
            <a:pPr algn="ctr"/>
            <a:r>
              <a:rPr lang="en-US" sz="2400" dirty="0" smtClean="0">
                <a:solidFill>
                  <a:schemeClr val="bg1"/>
                </a:solidFill>
              </a:rPr>
              <a:t> separate from parotid</a:t>
            </a:r>
            <a:endParaRPr lang="en-US" sz="2400" dirty="0">
              <a:solidFill>
                <a:schemeClr val="bg1"/>
              </a:solidFill>
            </a:endParaRPr>
          </a:p>
        </p:txBody>
      </p:sp>
      <p:cxnSp>
        <p:nvCxnSpPr>
          <p:cNvPr id="4" name="Straight Connector 3"/>
          <p:cNvCxnSpPr/>
          <p:nvPr/>
        </p:nvCxnSpPr>
        <p:spPr>
          <a:xfrm>
            <a:off x="4259355" y="762000"/>
            <a:ext cx="84045" cy="22860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819400" y="1598690"/>
            <a:ext cx="300500"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497675" y="796328"/>
            <a:ext cx="150250" cy="250478"/>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5418045" y="876300"/>
            <a:ext cx="144555" cy="170506"/>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361514" y="2463297"/>
            <a:ext cx="110000" cy="15240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168277" y="1199206"/>
            <a:ext cx="144555" cy="170506"/>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629401" y="1923106"/>
            <a:ext cx="304799"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6630156" y="2362201"/>
            <a:ext cx="304044" cy="177296"/>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6240555" y="2743200"/>
            <a:ext cx="152398" cy="22860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5715000" y="2895600"/>
            <a:ext cx="76199" cy="30480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5029200" y="3007259"/>
            <a:ext cx="1" cy="30480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4114800" y="2819400"/>
            <a:ext cx="144555" cy="30480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41135" y="-838200"/>
            <a:ext cx="9885024" cy="923330"/>
          </a:xfrm>
          <a:prstGeom prst="rect">
            <a:avLst/>
          </a:prstGeom>
          <a:solidFill>
            <a:schemeClr val="tx1"/>
          </a:solidFill>
        </p:spPr>
        <p:txBody>
          <a:bodyPr wrap="square" rtlCol="0">
            <a:spAutoFit/>
          </a:bodyPr>
          <a:lstStyle/>
          <a:p>
            <a:endParaRPr lang="en-US" dirty="0" smtClean="0"/>
          </a:p>
          <a:p>
            <a:endParaRPr lang="en-US" dirty="0"/>
          </a:p>
          <a:p>
            <a:endParaRPr lang="en-US" dirty="0"/>
          </a:p>
        </p:txBody>
      </p:sp>
      <p:sp>
        <p:nvSpPr>
          <p:cNvPr id="18" name="TextBox 1"/>
          <p:cNvSpPr txBox="1"/>
          <p:nvPr/>
        </p:nvSpPr>
        <p:spPr>
          <a:xfrm>
            <a:off x="457200" y="473162"/>
            <a:ext cx="442750"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B</a:t>
            </a:r>
            <a:endParaRPr lang="en-US" sz="3600" b="1" dirty="0">
              <a:solidFill>
                <a:schemeClr val="bg1"/>
              </a:solidFill>
            </a:endParaRPr>
          </a:p>
        </p:txBody>
      </p:sp>
      <p:sp>
        <p:nvSpPr>
          <p:cNvPr id="20" name="TextBox 19"/>
          <p:cNvSpPr txBox="1"/>
          <p:nvPr/>
        </p:nvSpPr>
        <p:spPr>
          <a:xfrm>
            <a:off x="7772400" y="513516"/>
            <a:ext cx="533400" cy="523220"/>
          </a:xfrm>
          <a:prstGeom prst="rect">
            <a:avLst/>
          </a:prstGeom>
          <a:noFill/>
        </p:spPr>
        <p:txBody>
          <a:bodyPr wrap="square" rtlCol="0">
            <a:spAutoFit/>
          </a:bodyPr>
          <a:lstStyle/>
          <a:p>
            <a:r>
              <a:rPr lang="en-US" sz="2800" dirty="0" smtClean="0">
                <a:solidFill>
                  <a:schemeClr val="bg1"/>
                </a:solidFill>
              </a:rPr>
              <a:t>6</a:t>
            </a:r>
            <a:endParaRPr lang="en-US" sz="2800" dirty="0">
              <a:solidFill>
                <a:schemeClr val="bg1"/>
              </a:solidFill>
            </a:endParaRPr>
          </a:p>
        </p:txBody>
      </p:sp>
    </p:spTree>
    <p:extLst>
      <p:ext uri="{BB962C8B-B14F-4D97-AF65-F5344CB8AC3E}">
        <p14:creationId xmlns:p14="http://schemas.microsoft.com/office/powerpoint/2010/main" val="7303881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85800"/>
            <a:ext cx="10111464" cy="777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76400" y="3962400"/>
            <a:ext cx="4894123" cy="1569660"/>
          </a:xfrm>
          <a:prstGeom prst="rect">
            <a:avLst/>
          </a:prstGeom>
          <a:noFill/>
        </p:spPr>
        <p:txBody>
          <a:bodyPr wrap="square" rtlCol="0">
            <a:spAutoFit/>
          </a:bodyPr>
          <a:lstStyle/>
          <a:p>
            <a:pPr algn="ctr"/>
            <a:r>
              <a:rPr lang="en-US" sz="2400" dirty="0" smtClean="0">
                <a:solidFill>
                  <a:schemeClr val="bg1"/>
                </a:solidFill>
              </a:rPr>
              <a:t>masseter</a:t>
            </a:r>
          </a:p>
          <a:p>
            <a:pPr algn="ctr"/>
            <a:r>
              <a:rPr lang="en-US" sz="2400" dirty="0" smtClean="0">
                <a:solidFill>
                  <a:schemeClr val="bg1"/>
                </a:solidFill>
              </a:rPr>
              <a:t>                                                    </a:t>
            </a:r>
          </a:p>
          <a:p>
            <a:pPr algn="ctr"/>
            <a:r>
              <a:rPr lang="en-US" sz="2400" dirty="0">
                <a:solidFill>
                  <a:schemeClr val="bg1"/>
                </a:solidFill>
              </a:rPr>
              <a:t> </a:t>
            </a:r>
            <a:r>
              <a:rPr lang="en-US" sz="2400" dirty="0" smtClean="0">
                <a:solidFill>
                  <a:schemeClr val="bg1"/>
                </a:solidFill>
              </a:rPr>
              <a:t>                                     mandible</a:t>
            </a:r>
          </a:p>
          <a:p>
            <a:pPr algn="ctr"/>
            <a:r>
              <a:rPr lang="en-US" sz="2400" dirty="0">
                <a:solidFill>
                  <a:schemeClr val="bg1"/>
                </a:solidFill>
              </a:rPr>
              <a:t>	</a:t>
            </a:r>
            <a:r>
              <a:rPr lang="en-US" sz="2400" dirty="0" smtClean="0">
                <a:solidFill>
                  <a:schemeClr val="bg1"/>
                </a:solidFill>
              </a:rPr>
              <a:t>	</a:t>
            </a:r>
            <a:endParaRPr lang="en-US" sz="2400" dirty="0"/>
          </a:p>
        </p:txBody>
      </p:sp>
      <p:cxnSp>
        <p:nvCxnSpPr>
          <p:cNvPr id="4" name="Straight Arrow Connector 3"/>
          <p:cNvCxnSpPr/>
          <p:nvPr/>
        </p:nvCxnSpPr>
        <p:spPr>
          <a:xfrm flipV="1">
            <a:off x="4293732" y="2438400"/>
            <a:ext cx="811668" cy="1371600"/>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5029200" y="3276602"/>
            <a:ext cx="533400" cy="1470628"/>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562600" y="3276602"/>
            <a:ext cx="220929" cy="1470628"/>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562600" y="3162302"/>
            <a:ext cx="1118387" cy="1584928"/>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21323286">
            <a:off x="1644068" y="1187286"/>
            <a:ext cx="2013565" cy="461665"/>
          </a:xfrm>
          <a:prstGeom prst="rect">
            <a:avLst/>
          </a:prstGeom>
          <a:noFill/>
        </p:spPr>
        <p:txBody>
          <a:bodyPr wrap="none" rtlCol="0">
            <a:spAutoFit/>
          </a:bodyPr>
          <a:lstStyle/>
          <a:p>
            <a:r>
              <a:rPr lang="en-US" sz="2400" dirty="0">
                <a:solidFill>
                  <a:schemeClr val="bg1"/>
                </a:solidFill>
              </a:rPr>
              <a:t>a</a:t>
            </a:r>
            <a:r>
              <a:rPr lang="en-US" sz="2400" dirty="0" smtClean="0">
                <a:solidFill>
                  <a:schemeClr val="bg1"/>
                </a:solidFill>
              </a:rPr>
              <a:t>ccessory lobe</a:t>
            </a:r>
            <a:endParaRPr lang="en-US" sz="2400" dirty="0">
              <a:solidFill>
                <a:schemeClr val="bg1"/>
              </a:solidFill>
            </a:endParaRPr>
          </a:p>
        </p:txBody>
      </p:sp>
      <p:sp>
        <p:nvSpPr>
          <p:cNvPr id="22" name="TextBox 21"/>
          <p:cNvSpPr txBox="1"/>
          <p:nvPr/>
        </p:nvSpPr>
        <p:spPr>
          <a:xfrm>
            <a:off x="-741630" y="-666939"/>
            <a:ext cx="10111464" cy="923330"/>
          </a:xfrm>
          <a:prstGeom prst="rect">
            <a:avLst/>
          </a:prstGeom>
          <a:solidFill>
            <a:schemeClr val="tx1"/>
          </a:solidFill>
        </p:spPr>
        <p:txBody>
          <a:bodyPr wrap="square" rtlCol="0">
            <a:spAutoFit/>
          </a:bodyPr>
          <a:lstStyle/>
          <a:p>
            <a:endParaRPr lang="en-US" dirty="0" smtClean="0"/>
          </a:p>
          <a:p>
            <a:endParaRPr lang="en-US" dirty="0"/>
          </a:p>
          <a:p>
            <a:endParaRPr lang="en-US" dirty="0"/>
          </a:p>
        </p:txBody>
      </p:sp>
      <p:sp>
        <p:nvSpPr>
          <p:cNvPr id="10" name="TextBox 1"/>
          <p:cNvSpPr txBox="1"/>
          <p:nvPr/>
        </p:nvSpPr>
        <p:spPr>
          <a:xfrm>
            <a:off x="304800" y="609600"/>
            <a:ext cx="428322"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bg1"/>
                </a:solidFill>
              </a:rPr>
              <a:t>C</a:t>
            </a:r>
          </a:p>
        </p:txBody>
      </p:sp>
      <p:sp>
        <p:nvSpPr>
          <p:cNvPr id="11" name="TextBox 10"/>
          <p:cNvSpPr txBox="1"/>
          <p:nvPr/>
        </p:nvSpPr>
        <p:spPr>
          <a:xfrm>
            <a:off x="7812389" y="609600"/>
            <a:ext cx="533400" cy="523220"/>
          </a:xfrm>
          <a:prstGeom prst="rect">
            <a:avLst/>
          </a:prstGeom>
          <a:noFill/>
        </p:spPr>
        <p:txBody>
          <a:bodyPr wrap="square" rtlCol="0">
            <a:spAutoFit/>
          </a:bodyPr>
          <a:lstStyle/>
          <a:p>
            <a:r>
              <a:rPr lang="en-US" sz="2800" dirty="0" smtClean="0">
                <a:solidFill>
                  <a:schemeClr val="bg1"/>
                </a:solidFill>
              </a:rPr>
              <a:t>6</a:t>
            </a:r>
            <a:endParaRPr lang="en-US" sz="2800" dirty="0">
              <a:solidFill>
                <a:schemeClr val="bg1"/>
              </a:solidFill>
            </a:endParaRPr>
          </a:p>
        </p:txBody>
      </p:sp>
    </p:spTree>
    <p:extLst>
      <p:ext uri="{BB962C8B-B14F-4D97-AF65-F5344CB8AC3E}">
        <p14:creationId xmlns:p14="http://schemas.microsoft.com/office/powerpoint/2010/main" val="21225864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9" y="-1032850"/>
            <a:ext cx="8226278" cy="9240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005584" y="772562"/>
            <a:ext cx="336952" cy="461665"/>
          </a:xfrm>
          <a:prstGeom prst="rect">
            <a:avLst/>
          </a:prstGeom>
          <a:noFill/>
        </p:spPr>
        <p:txBody>
          <a:bodyPr wrap="none" rtlCol="0">
            <a:spAutoFit/>
          </a:bodyPr>
          <a:lstStyle/>
          <a:p>
            <a:r>
              <a:rPr lang="en-US" sz="2400" b="1" dirty="0" smtClean="0">
                <a:solidFill>
                  <a:schemeClr val="bg1"/>
                </a:solidFill>
              </a:rPr>
              <a:t>a</a:t>
            </a:r>
            <a:endParaRPr lang="en-US" sz="2400" b="1" dirty="0"/>
          </a:p>
        </p:txBody>
      </p:sp>
      <p:sp>
        <p:nvSpPr>
          <p:cNvPr id="4" name="TextBox 3"/>
          <p:cNvSpPr txBox="1"/>
          <p:nvPr/>
        </p:nvSpPr>
        <p:spPr>
          <a:xfrm>
            <a:off x="7620000" y="2057400"/>
            <a:ext cx="174888" cy="461665"/>
          </a:xfrm>
          <a:prstGeom prst="rect">
            <a:avLst/>
          </a:prstGeom>
          <a:noFill/>
        </p:spPr>
        <p:txBody>
          <a:bodyPr wrap="square" rtlCol="0">
            <a:spAutoFit/>
          </a:bodyPr>
          <a:lstStyle/>
          <a:p>
            <a:r>
              <a:rPr lang="en-US" sz="2400" b="1" dirty="0" smtClean="0">
                <a:solidFill>
                  <a:schemeClr val="bg1"/>
                </a:solidFill>
              </a:rPr>
              <a:t>b</a:t>
            </a:r>
            <a:endParaRPr lang="en-US" sz="2400" b="1" dirty="0"/>
          </a:p>
        </p:txBody>
      </p:sp>
      <p:sp>
        <p:nvSpPr>
          <p:cNvPr id="5" name="TextBox 4"/>
          <p:cNvSpPr txBox="1"/>
          <p:nvPr/>
        </p:nvSpPr>
        <p:spPr>
          <a:xfrm>
            <a:off x="7859843" y="3200400"/>
            <a:ext cx="358135" cy="461665"/>
          </a:xfrm>
          <a:prstGeom prst="rect">
            <a:avLst/>
          </a:prstGeom>
          <a:noFill/>
        </p:spPr>
        <p:txBody>
          <a:bodyPr wrap="square" rtlCol="0">
            <a:spAutoFit/>
          </a:bodyPr>
          <a:lstStyle/>
          <a:p>
            <a:r>
              <a:rPr lang="en-US" sz="2400" b="1" dirty="0" smtClean="0">
                <a:solidFill>
                  <a:schemeClr val="bg1"/>
                </a:solidFill>
              </a:rPr>
              <a:t>c</a:t>
            </a:r>
            <a:endParaRPr lang="en-US" sz="2400" b="1" dirty="0"/>
          </a:p>
        </p:txBody>
      </p:sp>
      <p:cxnSp>
        <p:nvCxnSpPr>
          <p:cNvPr id="6" name="Straight Arrow Connector 5"/>
          <p:cNvCxnSpPr/>
          <p:nvPr/>
        </p:nvCxnSpPr>
        <p:spPr>
          <a:xfrm flipH="1">
            <a:off x="6705600" y="1234227"/>
            <a:ext cx="299984" cy="365973"/>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705600" y="2362200"/>
            <a:ext cx="914400" cy="307818"/>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7239002" y="3509261"/>
            <a:ext cx="555886" cy="78028"/>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9" name="TextBox 1"/>
          <p:cNvSpPr txBox="1"/>
          <p:nvPr/>
        </p:nvSpPr>
        <p:spPr>
          <a:xfrm>
            <a:off x="679114" y="228600"/>
            <a:ext cx="476412"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D</a:t>
            </a:r>
            <a:endParaRPr lang="en-US" sz="3600" b="1" dirty="0">
              <a:solidFill>
                <a:schemeClr val="bg1"/>
              </a:solidFill>
            </a:endParaRPr>
          </a:p>
        </p:txBody>
      </p:sp>
      <p:sp>
        <p:nvSpPr>
          <p:cNvPr id="10" name="TextBox 9"/>
          <p:cNvSpPr txBox="1"/>
          <p:nvPr/>
        </p:nvSpPr>
        <p:spPr>
          <a:xfrm>
            <a:off x="7859843" y="228600"/>
            <a:ext cx="533400" cy="523220"/>
          </a:xfrm>
          <a:prstGeom prst="rect">
            <a:avLst/>
          </a:prstGeom>
          <a:noFill/>
        </p:spPr>
        <p:txBody>
          <a:bodyPr wrap="square" rtlCol="0">
            <a:spAutoFit/>
          </a:bodyPr>
          <a:lstStyle/>
          <a:p>
            <a:r>
              <a:rPr lang="en-US" sz="2800" dirty="0" smtClean="0">
                <a:solidFill>
                  <a:schemeClr val="bg1"/>
                </a:solidFill>
              </a:rPr>
              <a:t>6</a:t>
            </a:r>
            <a:endParaRPr lang="en-US" sz="2800" dirty="0">
              <a:solidFill>
                <a:schemeClr val="bg1"/>
              </a:solidFill>
            </a:endParaRPr>
          </a:p>
        </p:txBody>
      </p:sp>
    </p:spTree>
    <p:extLst>
      <p:ext uri="{BB962C8B-B14F-4D97-AF65-F5344CB8AC3E}">
        <p14:creationId xmlns:p14="http://schemas.microsoft.com/office/powerpoint/2010/main" val="24519949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228600"/>
            <a:ext cx="8077200" cy="102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1"/>
          <p:cNvSpPr txBox="1"/>
          <p:nvPr/>
        </p:nvSpPr>
        <p:spPr>
          <a:xfrm>
            <a:off x="1214450" y="457200"/>
            <a:ext cx="465192"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A</a:t>
            </a:r>
            <a:endParaRPr lang="en-US" sz="3600" b="1" dirty="0">
              <a:solidFill>
                <a:schemeClr val="bg1"/>
              </a:solidFill>
            </a:endParaRPr>
          </a:p>
        </p:txBody>
      </p:sp>
      <p:sp>
        <p:nvSpPr>
          <p:cNvPr id="4" name="TextBox 3"/>
          <p:cNvSpPr txBox="1"/>
          <p:nvPr/>
        </p:nvSpPr>
        <p:spPr>
          <a:xfrm>
            <a:off x="8126543" y="195590"/>
            <a:ext cx="533400" cy="523220"/>
          </a:xfrm>
          <a:prstGeom prst="rect">
            <a:avLst/>
          </a:prstGeom>
          <a:noFill/>
        </p:spPr>
        <p:txBody>
          <a:bodyPr wrap="square" rtlCol="0">
            <a:spAutoFit/>
          </a:bodyPr>
          <a:lstStyle/>
          <a:p>
            <a:r>
              <a:rPr lang="en-US" sz="2800" dirty="0" smtClean="0">
                <a:solidFill>
                  <a:schemeClr val="bg1"/>
                </a:solidFill>
              </a:rPr>
              <a:t>7</a:t>
            </a:r>
            <a:endParaRPr lang="en-US" sz="2800" dirty="0">
              <a:solidFill>
                <a:schemeClr val="bg1"/>
              </a:solidFill>
            </a:endParaRPr>
          </a:p>
        </p:txBody>
      </p:sp>
    </p:spTree>
    <p:extLst>
      <p:ext uri="{BB962C8B-B14F-4D97-AF65-F5344CB8AC3E}">
        <p14:creationId xmlns:p14="http://schemas.microsoft.com/office/powerpoint/2010/main" val="9342987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225" y="609600"/>
            <a:ext cx="9519225"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57200" y="514539"/>
            <a:ext cx="4572000" cy="646331"/>
          </a:xfrm>
          <a:prstGeom prst="rect">
            <a:avLst/>
          </a:prstGeom>
          <a:solidFill>
            <a:schemeClr val="tx1"/>
          </a:solidFill>
        </p:spPr>
        <p:txBody>
          <a:bodyPr wrap="square" rtlCol="0">
            <a:spAutoFit/>
          </a:bodyPr>
          <a:lstStyle/>
          <a:p>
            <a:endParaRPr lang="en-US" dirty="0" smtClean="0"/>
          </a:p>
          <a:p>
            <a:endParaRPr lang="en-US" dirty="0"/>
          </a:p>
        </p:txBody>
      </p:sp>
      <p:sp>
        <p:nvSpPr>
          <p:cNvPr id="5" name="Freeform 4"/>
          <p:cNvSpPr/>
          <p:nvPr/>
        </p:nvSpPr>
        <p:spPr>
          <a:xfrm>
            <a:off x="280657" y="1846907"/>
            <a:ext cx="7903676" cy="3521798"/>
          </a:xfrm>
          <a:custGeom>
            <a:avLst/>
            <a:gdLst>
              <a:gd name="connsiteX0" fmla="*/ 3856777 w 7903676"/>
              <a:gd name="connsiteY0" fmla="*/ 3485584 h 3521798"/>
              <a:gd name="connsiteX1" fmla="*/ 3811509 w 7903676"/>
              <a:gd name="connsiteY1" fmla="*/ 3449370 h 3521798"/>
              <a:gd name="connsiteX2" fmla="*/ 3757189 w 7903676"/>
              <a:gd name="connsiteY2" fmla="*/ 3431263 h 3521798"/>
              <a:gd name="connsiteX3" fmla="*/ 3702868 w 7903676"/>
              <a:gd name="connsiteY3" fmla="*/ 3413156 h 3521798"/>
              <a:gd name="connsiteX4" fmla="*/ 3675707 w 7903676"/>
              <a:gd name="connsiteY4" fmla="*/ 3404103 h 3521798"/>
              <a:gd name="connsiteX5" fmla="*/ 3639493 w 7903676"/>
              <a:gd name="connsiteY5" fmla="*/ 3395049 h 3521798"/>
              <a:gd name="connsiteX6" fmla="*/ 3576119 w 7903676"/>
              <a:gd name="connsiteY6" fmla="*/ 3367889 h 3521798"/>
              <a:gd name="connsiteX7" fmla="*/ 3521798 w 7903676"/>
              <a:gd name="connsiteY7" fmla="*/ 3349782 h 3521798"/>
              <a:gd name="connsiteX8" fmla="*/ 3458424 w 7903676"/>
              <a:gd name="connsiteY8" fmla="*/ 3331675 h 3521798"/>
              <a:gd name="connsiteX9" fmla="*/ 3204927 w 7903676"/>
              <a:gd name="connsiteY9" fmla="*/ 3340729 h 3521798"/>
              <a:gd name="connsiteX10" fmla="*/ 3168713 w 7903676"/>
              <a:gd name="connsiteY10" fmla="*/ 3349782 h 3521798"/>
              <a:gd name="connsiteX11" fmla="*/ 3023858 w 7903676"/>
              <a:gd name="connsiteY11" fmla="*/ 3358836 h 3521798"/>
              <a:gd name="connsiteX12" fmla="*/ 2761307 w 7903676"/>
              <a:gd name="connsiteY12" fmla="*/ 3349782 h 3521798"/>
              <a:gd name="connsiteX13" fmla="*/ 2725093 w 7903676"/>
              <a:gd name="connsiteY13" fmla="*/ 3340729 h 3521798"/>
              <a:gd name="connsiteX14" fmla="*/ 2661719 w 7903676"/>
              <a:gd name="connsiteY14" fmla="*/ 3331675 h 3521798"/>
              <a:gd name="connsiteX15" fmla="*/ 2625505 w 7903676"/>
              <a:gd name="connsiteY15" fmla="*/ 3322622 h 3521798"/>
              <a:gd name="connsiteX16" fmla="*/ 2580238 w 7903676"/>
              <a:gd name="connsiteY16" fmla="*/ 3313568 h 3521798"/>
              <a:gd name="connsiteX17" fmla="*/ 2498757 w 7903676"/>
              <a:gd name="connsiteY17" fmla="*/ 3259247 h 3521798"/>
              <a:gd name="connsiteX18" fmla="*/ 2471596 w 7903676"/>
              <a:gd name="connsiteY18" fmla="*/ 3241141 h 3521798"/>
              <a:gd name="connsiteX19" fmla="*/ 2444436 w 7903676"/>
              <a:gd name="connsiteY19" fmla="*/ 3223034 h 3521798"/>
              <a:gd name="connsiteX20" fmla="*/ 2399169 w 7903676"/>
              <a:gd name="connsiteY20" fmla="*/ 3168713 h 3521798"/>
              <a:gd name="connsiteX21" fmla="*/ 2362955 w 7903676"/>
              <a:gd name="connsiteY21" fmla="*/ 3159659 h 3521798"/>
              <a:gd name="connsiteX22" fmla="*/ 2335794 w 7903676"/>
              <a:gd name="connsiteY22" fmla="*/ 3141552 h 3521798"/>
              <a:gd name="connsiteX23" fmla="*/ 2299581 w 7903676"/>
              <a:gd name="connsiteY23" fmla="*/ 3132499 h 3521798"/>
              <a:gd name="connsiteX24" fmla="*/ 2218099 w 7903676"/>
              <a:gd name="connsiteY24" fmla="*/ 3114392 h 3521798"/>
              <a:gd name="connsiteX25" fmla="*/ 2163779 w 7903676"/>
              <a:gd name="connsiteY25" fmla="*/ 3096285 h 3521798"/>
              <a:gd name="connsiteX26" fmla="*/ 2136618 w 7903676"/>
              <a:gd name="connsiteY26" fmla="*/ 3087232 h 3521798"/>
              <a:gd name="connsiteX27" fmla="*/ 2018923 w 7903676"/>
              <a:gd name="connsiteY27" fmla="*/ 3069125 h 3521798"/>
              <a:gd name="connsiteX28" fmla="*/ 1982709 w 7903676"/>
              <a:gd name="connsiteY28" fmla="*/ 3060071 h 3521798"/>
              <a:gd name="connsiteX29" fmla="*/ 1901228 w 7903676"/>
              <a:gd name="connsiteY29" fmla="*/ 3014804 h 3521798"/>
              <a:gd name="connsiteX30" fmla="*/ 1846907 w 7903676"/>
              <a:gd name="connsiteY30" fmla="*/ 2987643 h 3521798"/>
              <a:gd name="connsiteX31" fmla="*/ 1720159 w 7903676"/>
              <a:gd name="connsiteY31" fmla="*/ 2915216 h 3521798"/>
              <a:gd name="connsiteX32" fmla="*/ 1638678 w 7903676"/>
              <a:gd name="connsiteY32" fmla="*/ 2888055 h 3521798"/>
              <a:gd name="connsiteX33" fmla="*/ 1611517 w 7903676"/>
              <a:gd name="connsiteY33" fmla="*/ 2879002 h 3521798"/>
              <a:gd name="connsiteX34" fmla="*/ 1584357 w 7903676"/>
              <a:gd name="connsiteY34" fmla="*/ 2869948 h 3521798"/>
              <a:gd name="connsiteX35" fmla="*/ 1548143 w 7903676"/>
              <a:gd name="connsiteY35" fmla="*/ 2860895 h 3521798"/>
              <a:gd name="connsiteX36" fmla="*/ 1493822 w 7903676"/>
              <a:gd name="connsiteY36" fmla="*/ 2842788 h 3521798"/>
              <a:gd name="connsiteX37" fmla="*/ 1457608 w 7903676"/>
              <a:gd name="connsiteY37" fmla="*/ 2833735 h 3521798"/>
              <a:gd name="connsiteX38" fmla="*/ 1403288 w 7903676"/>
              <a:gd name="connsiteY38" fmla="*/ 2815628 h 3521798"/>
              <a:gd name="connsiteX39" fmla="*/ 1367074 w 7903676"/>
              <a:gd name="connsiteY39" fmla="*/ 2806574 h 3521798"/>
              <a:gd name="connsiteX40" fmla="*/ 1312753 w 7903676"/>
              <a:gd name="connsiteY40" fmla="*/ 2788467 h 3521798"/>
              <a:gd name="connsiteX41" fmla="*/ 1285593 w 7903676"/>
              <a:gd name="connsiteY41" fmla="*/ 2770360 h 3521798"/>
              <a:gd name="connsiteX42" fmla="*/ 1240325 w 7903676"/>
              <a:gd name="connsiteY42" fmla="*/ 2761307 h 3521798"/>
              <a:gd name="connsiteX43" fmla="*/ 1167897 w 7903676"/>
              <a:gd name="connsiteY43" fmla="*/ 2743200 h 3521798"/>
              <a:gd name="connsiteX44" fmla="*/ 1140737 w 7903676"/>
              <a:gd name="connsiteY44" fmla="*/ 2734146 h 3521798"/>
              <a:gd name="connsiteX45" fmla="*/ 1041149 w 7903676"/>
              <a:gd name="connsiteY45" fmla="*/ 2725093 h 3521798"/>
              <a:gd name="connsiteX46" fmla="*/ 995882 w 7903676"/>
              <a:gd name="connsiteY46" fmla="*/ 2706986 h 3521798"/>
              <a:gd name="connsiteX47" fmla="*/ 941561 w 7903676"/>
              <a:gd name="connsiteY47" fmla="*/ 2679826 h 3521798"/>
              <a:gd name="connsiteX48" fmla="*/ 914400 w 7903676"/>
              <a:gd name="connsiteY48" fmla="*/ 2661719 h 3521798"/>
              <a:gd name="connsiteX49" fmla="*/ 860080 w 7903676"/>
              <a:gd name="connsiteY49" fmla="*/ 2643612 h 3521798"/>
              <a:gd name="connsiteX50" fmla="*/ 805759 w 7903676"/>
              <a:gd name="connsiteY50" fmla="*/ 2607398 h 3521798"/>
              <a:gd name="connsiteX51" fmla="*/ 751438 w 7903676"/>
              <a:gd name="connsiteY51" fmla="*/ 2580238 h 3521798"/>
              <a:gd name="connsiteX52" fmla="*/ 733331 w 7903676"/>
              <a:gd name="connsiteY52" fmla="*/ 2553077 h 3521798"/>
              <a:gd name="connsiteX53" fmla="*/ 697117 w 7903676"/>
              <a:gd name="connsiteY53" fmla="*/ 2544024 h 3521798"/>
              <a:gd name="connsiteX54" fmla="*/ 651850 w 7903676"/>
              <a:gd name="connsiteY54" fmla="*/ 2525917 h 3521798"/>
              <a:gd name="connsiteX55" fmla="*/ 624690 w 7903676"/>
              <a:gd name="connsiteY55" fmla="*/ 2507810 h 3521798"/>
              <a:gd name="connsiteX56" fmla="*/ 543208 w 7903676"/>
              <a:gd name="connsiteY56" fmla="*/ 2489703 h 3521798"/>
              <a:gd name="connsiteX57" fmla="*/ 488888 w 7903676"/>
              <a:gd name="connsiteY57" fmla="*/ 2471596 h 3521798"/>
              <a:gd name="connsiteX58" fmla="*/ 434567 w 7903676"/>
              <a:gd name="connsiteY58" fmla="*/ 2453489 h 3521798"/>
              <a:gd name="connsiteX59" fmla="*/ 407406 w 7903676"/>
              <a:gd name="connsiteY59" fmla="*/ 2435382 h 3521798"/>
              <a:gd name="connsiteX60" fmla="*/ 353086 w 7903676"/>
              <a:gd name="connsiteY60" fmla="*/ 2381061 h 3521798"/>
              <a:gd name="connsiteX61" fmla="*/ 325925 w 7903676"/>
              <a:gd name="connsiteY61" fmla="*/ 2353901 h 3521798"/>
              <a:gd name="connsiteX62" fmla="*/ 298765 w 7903676"/>
              <a:gd name="connsiteY62" fmla="*/ 2335794 h 3521798"/>
              <a:gd name="connsiteX63" fmla="*/ 226337 w 7903676"/>
              <a:gd name="connsiteY63" fmla="*/ 2254313 h 3521798"/>
              <a:gd name="connsiteX64" fmla="*/ 199177 w 7903676"/>
              <a:gd name="connsiteY64" fmla="*/ 2227152 h 3521798"/>
              <a:gd name="connsiteX65" fmla="*/ 181070 w 7903676"/>
              <a:gd name="connsiteY65" fmla="*/ 2199992 h 3521798"/>
              <a:gd name="connsiteX66" fmla="*/ 126749 w 7903676"/>
              <a:gd name="connsiteY66" fmla="*/ 2145671 h 3521798"/>
              <a:gd name="connsiteX67" fmla="*/ 117695 w 7903676"/>
              <a:gd name="connsiteY67" fmla="*/ 2118511 h 3521798"/>
              <a:gd name="connsiteX68" fmla="*/ 81482 w 7903676"/>
              <a:gd name="connsiteY68" fmla="*/ 2064190 h 3521798"/>
              <a:gd name="connsiteX69" fmla="*/ 45268 w 7903676"/>
              <a:gd name="connsiteY69" fmla="*/ 2009869 h 3521798"/>
              <a:gd name="connsiteX70" fmla="*/ 9054 w 7903676"/>
              <a:gd name="connsiteY70" fmla="*/ 1955548 h 3521798"/>
              <a:gd name="connsiteX71" fmla="*/ 0 w 7903676"/>
              <a:gd name="connsiteY71" fmla="*/ 1928388 h 3521798"/>
              <a:gd name="connsiteX72" fmla="*/ 9054 w 7903676"/>
              <a:gd name="connsiteY72" fmla="*/ 1629624 h 3521798"/>
              <a:gd name="connsiteX73" fmla="*/ 18107 w 7903676"/>
              <a:gd name="connsiteY73" fmla="*/ 1602463 h 3521798"/>
              <a:gd name="connsiteX74" fmla="*/ 27161 w 7903676"/>
              <a:gd name="connsiteY74" fmla="*/ 1566249 h 3521798"/>
              <a:gd name="connsiteX75" fmla="*/ 45268 w 7903676"/>
              <a:gd name="connsiteY75" fmla="*/ 1511929 h 3521798"/>
              <a:gd name="connsiteX76" fmla="*/ 72428 w 7903676"/>
              <a:gd name="connsiteY76" fmla="*/ 1439501 h 3521798"/>
              <a:gd name="connsiteX77" fmla="*/ 81482 w 7903676"/>
              <a:gd name="connsiteY77" fmla="*/ 1403287 h 3521798"/>
              <a:gd name="connsiteX78" fmla="*/ 99589 w 7903676"/>
              <a:gd name="connsiteY78" fmla="*/ 1348966 h 3521798"/>
              <a:gd name="connsiteX79" fmla="*/ 117695 w 7903676"/>
              <a:gd name="connsiteY79" fmla="*/ 1294645 h 3521798"/>
              <a:gd name="connsiteX80" fmla="*/ 135802 w 7903676"/>
              <a:gd name="connsiteY80" fmla="*/ 1240325 h 3521798"/>
              <a:gd name="connsiteX81" fmla="*/ 162963 w 7903676"/>
              <a:gd name="connsiteY81" fmla="*/ 1140737 h 3521798"/>
              <a:gd name="connsiteX82" fmla="*/ 162963 w 7903676"/>
              <a:gd name="connsiteY82" fmla="*/ 1140737 h 3521798"/>
              <a:gd name="connsiteX83" fmla="*/ 181070 w 7903676"/>
              <a:gd name="connsiteY83" fmla="*/ 1077362 h 3521798"/>
              <a:gd name="connsiteX84" fmla="*/ 199177 w 7903676"/>
              <a:gd name="connsiteY84" fmla="*/ 1050202 h 3521798"/>
              <a:gd name="connsiteX85" fmla="*/ 226337 w 7903676"/>
              <a:gd name="connsiteY85" fmla="*/ 995881 h 3521798"/>
              <a:gd name="connsiteX86" fmla="*/ 253497 w 7903676"/>
              <a:gd name="connsiteY86" fmla="*/ 941560 h 3521798"/>
              <a:gd name="connsiteX87" fmla="*/ 280658 w 7903676"/>
              <a:gd name="connsiteY87" fmla="*/ 914400 h 3521798"/>
              <a:gd name="connsiteX88" fmla="*/ 316872 w 7903676"/>
              <a:gd name="connsiteY88" fmla="*/ 860079 h 3521798"/>
              <a:gd name="connsiteX89" fmla="*/ 371193 w 7903676"/>
              <a:gd name="connsiteY89" fmla="*/ 814812 h 3521798"/>
              <a:gd name="connsiteX90" fmla="*/ 407406 w 7903676"/>
              <a:gd name="connsiteY90" fmla="*/ 769544 h 3521798"/>
              <a:gd name="connsiteX91" fmla="*/ 443620 w 7903676"/>
              <a:gd name="connsiteY91" fmla="*/ 715224 h 3521798"/>
              <a:gd name="connsiteX92" fmla="*/ 461727 w 7903676"/>
              <a:gd name="connsiteY92" fmla="*/ 688063 h 3521798"/>
              <a:gd name="connsiteX93" fmla="*/ 497941 w 7903676"/>
              <a:gd name="connsiteY93" fmla="*/ 669956 h 3521798"/>
              <a:gd name="connsiteX94" fmla="*/ 552262 w 7903676"/>
              <a:gd name="connsiteY94" fmla="*/ 651849 h 3521798"/>
              <a:gd name="connsiteX95" fmla="*/ 579422 w 7903676"/>
              <a:gd name="connsiteY95" fmla="*/ 633743 h 3521798"/>
              <a:gd name="connsiteX96" fmla="*/ 633743 w 7903676"/>
              <a:gd name="connsiteY96" fmla="*/ 615636 h 3521798"/>
              <a:gd name="connsiteX97" fmla="*/ 697117 w 7903676"/>
              <a:gd name="connsiteY97" fmla="*/ 597529 h 3521798"/>
              <a:gd name="connsiteX98" fmla="*/ 724278 w 7903676"/>
              <a:gd name="connsiteY98" fmla="*/ 579422 h 3521798"/>
              <a:gd name="connsiteX99" fmla="*/ 823866 w 7903676"/>
              <a:gd name="connsiteY99" fmla="*/ 552261 h 3521798"/>
              <a:gd name="connsiteX100" fmla="*/ 851026 w 7903676"/>
              <a:gd name="connsiteY100" fmla="*/ 543208 h 3521798"/>
              <a:gd name="connsiteX101" fmla="*/ 887240 w 7903676"/>
              <a:gd name="connsiteY101" fmla="*/ 534154 h 3521798"/>
              <a:gd name="connsiteX102" fmla="*/ 968721 w 7903676"/>
              <a:gd name="connsiteY102" fmla="*/ 516047 h 3521798"/>
              <a:gd name="connsiteX103" fmla="*/ 995882 w 7903676"/>
              <a:gd name="connsiteY103" fmla="*/ 506994 h 3521798"/>
              <a:gd name="connsiteX104" fmla="*/ 1059256 w 7903676"/>
              <a:gd name="connsiteY104" fmla="*/ 497941 h 3521798"/>
              <a:gd name="connsiteX105" fmla="*/ 1104523 w 7903676"/>
              <a:gd name="connsiteY105" fmla="*/ 488887 h 3521798"/>
              <a:gd name="connsiteX106" fmla="*/ 1167897 w 7903676"/>
              <a:gd name="connsiteY106" fmla="*/ 479834 h 3521798"/>
              <a:gd name="connsiteX107" fmla="*/ 1530036 w 7903676"/>
              <a:gd name="connsiteY107" fmla="*/ 479834 h 3521798"/>
              <a:gd name="connsiteX108" fmla="*/ 1566250 w 7903676"/>
              <a:gd name="connsiteY108" fmla="*/ 470780 h 3521798"/>
              <a:gd name="connsiteX109" fmla="*/ 1620571 w 7903676"/>
              <a:gd name="connsiteY109" fmla="*/ 443620 h 3521798"/>
              <a:gd name="connsiteX110" fmla="*/ 1647731 w 7903676"/>
              <a:gd name="connsiteY110" fmla="*/ 425513 h 3521798"/>
              <a:gd name="connsiteX111" fmla="*/ 1702052 w 7903676"/>
              <a:gd name="connsiteY111" fmla="*/ 407406 h 3521798"/>
              <a:gd name="connsiteX112" fmla="*/ 1756373 w 7903676"/>
              <a:gd name="connsiteY112" fmla="*/ 380245 h 3521798"/>
              <a:gd name="connsiteX113" fmla="*/ 1783533 w 7903676"/>
              <a:gd name="connsiteY113" fmla="*/ 362139 h 3521798"/>
              <a:gd name="connsiteX114" fmla="*/ 1874068 w 7903676"/>
              <a:gd name="connsiteY114" fmla="*/ 344032 h 3521798"/>
              <a:gd name="connsiteX115" fmla="*/ 1946495 w 7903676"/>
              <a:gd name="connsiteY115" fmla="*/ 325925 h 3521798"/>
              <a:gd name="connsiteX116" fmla="*/ 2073244 w 7903676"/>
              <a:gd name="connsiteY116" fmla="*/ 307818 h 3521798"/>
              <a:gd name="connsiteX117" fmla="*/ 2118511 w 7903676"/>
              <a:gd name="connsiteY117" fmla="*/ 298764 h 3521798"/>
              <a:gd name="connsiteX118" fmla="*/ 2227153 w 7903676"/>
              <a:gd name="connsiteY118" fmla="*/ 280657 h 3521798"/>
              <a:gd name="connsiteX119" fmla="*/ 2317688 w 7903676"/>
              <a:gd name="connsiteY119" fmla="*/ 253497 h 3521798"/>
              <a:gd name="connsiteX120" fmla="*/ 2372008 w 7903676"/>
              <a:gd name="connsiteY120" fmla="*/ 235390 h 3521798"/>
              <a:gd name="connsiteX121" fmla="*/ 2525917 w 7903676"/>
              <a:gd name="connsiteY121" fmla="*/ 208230 h 3521798"/>
              <a:gd name="connsiteX122" fmla="*/ 2553078 w 7903676"/>
              <a:gd name="connsiteY122" fmla="*/ 199176 h 3521798"/>
              <a:gd name="connsiteX123" fmla="*/ 2924270 w 7903676"/>
              <a:gd name="connsiteY123" fmla="*/ 172016 h 3521798"/>
              <a:gd name="connsiteX124" fmla="*/ 3060072 w 7903676"/>
              <a:gd name="connsiteY124" fmla="*/ 153909 h 3521798"/>
              <a:gd name="connsiteX125" fmla="*/ 3195874 w 7903676"/>
              <a:gd name="connsiteY125" fmla="*/ 162962 h 3521798"/>
              <a:gd name="connsiteX126" fmla="*/ 3431264 w 7903676"/>
              <a:gd name="connsiteY126" fmla="*/ 153909 h 3521798"/>
              <a:gd name="connsiteX127" fmla="*/ 3485585 w 7903676"/>
              <a:gd name="connsiteY127" fmla="*/ 135802 h 3521798"/>
              <a:gd name="connsiteX128" fmla="*/ 3567066 w 7903676"/>
              <a:gd name="connsiteY128" fmla="*/ 90535 h 3521798"/>
              <a:gd name="connsiteX129" fmla="*/ 3594226 w 7903676"/>
              <a:gd name="connsiteY129" fmla="*/ 63374 h 3521798"/>
              <a:gd name="connsiteX130" fmla="*/ 3739082 w 7903676"/>
              <a:gd name="connsiteY130" fmla="*/ 9053 h 3521798"/>
              <a:gd name="connsiteX131" fmla="*/ 3784349 w 7903676"/>
              <a:gd name="connsiteY131" fmla="*/ 0 h 3521798"/>
              <a:gd name="connsiteX132" fmla="*/ 3992579 w 7903676"/>
              <a:gd name="connsiteY132" fmla="*/ 9053 h 3521798"/>
              <a:gd name="connsiteX133" fmla="*/ 4046899 w 7903676"/>
              <a:gd name="connsiteY133" fmla="*/ 27160 h 3521798"/>
              <a:gd name="connsiteX134" fmla="*/ 4119327 w 7903676"/>
              <a:gd name="connsiteY134" fmla="*/ 45267 h 3521798"/>
              <a:gd name="connsiteX135" fmla="*/ 4173648 w 7903676"/>
              <a:gd name="connsiteY135" fmla="*/ 72428 h 3521798"/>
              <a:gd name="connsiteX136" fmla="*/ 4227969 w 7903676"/>
              <a:gd name="connsiteY136" fmla="*/ 99588 h 3521798"/>
              <a:gd name="connsiteX137" fmla="*/ 4309450 w 7903676"/>
              <a:gd name="connsiteY137" fmla="*/ 144855 h 3521798"/>
              <a:gd name="connsiteX138" fmla="*/ 4345664 w 7903676"/>
              <a:gd name="connsiteY138" fmla="*/ 153909 h 3521798"/>
              <a:gd name="connsiteX139" fmla="*/ 4399985 w 7903676"/>
              <a:gd name="connsiteY139" fmla="*/ 172016 h 3521798"/>
              <a:gd name="connsiteX140" fmla="*/ 4526733 w 7903676"/>
              <a:gd name="connsiteY140" fmla="*/ 162962 h 3521798"/>
              <a:gd name="connsiteX141" fmla="*/ 4635375 w 7903676"/>
              <a:gd name="connsiteY141" fmla="*/ 108642 h 3521798"/>
              <a:gd name="connsiteX142" fmla="*/ 4861711 w 7903676"/>
              <a:gd name="connsiteY142" fmla="*/ 90535 h 3521798"/>
              <a:gd name="connsiteX143" fmla="*/ 4952246 w 7903676"/>
              <a:gd name="connsiteY143" fmla="*/ 81481 h 3521798"/>
              <a:gd name="connsiteX144" fmla="*/ 5151422 w 7903676"/>
              <a:gd name="connsiteY144" fmla="*/ 90535 h 3521798"/>
              <a:gd name="connsiteX145" fmla="*/ 5241957 w 7903676"/>
              <a:gd name="connsiteY145" fmla="*/ 108642 h 3521798"/>
              <a:gd name="connsiteX146" fmla="*/ 5269117 w 7903676"/>
              <a:gd name="connsiteY146" fmla="*/ 117695 h 3521798"/>
              <a:gd name="connsiteX147" fmla="*/ 5450187 w 7903676"/>
              <a:gd name="connsiteY147" fmla="*/ 126748 h 3521798"/>
              <a:gd name="connsiteX148" fmla="*/ 5504507 w 7903676"/>
              <a:gd name="connsiteY148" fmla="*/ 144855 h 3521798"/>
              <a:gd name="connsiteX149" fmla="*/ 6092983 w 7903676"/>
              <a:gd name="connsiteY149" fmla="*/ 162962 h 3521798"/>
              <a:gd name="connsiteX150" fmla="*/ 6120143 w 7903676"/>
              <a:gd name="connsiteY150" fmla="*/ 172016 h 3521798"/>
              <a:gd name="connsiteX151" fmla="*/ 6156357 w 7903676"/>
              <a:gd name="connsiteY151" fmla="*/ 181069 h 3521798"/>
              <a:gd name="connsiteX152" fmla="*/ 6192571 w 7903676"/>
              <a:gd name="connsiteY152" fmla="*/ 199176 h 3521798"/>
              <a:gd name="connsiteX153" fmla="*/ 6237838 w 7903676"/>
              <a:gd name="connsiteY153" fmla="*/ 208230 h 3521798"/>
              <a:gd name="connsiteX154" fmla="*/ 6319319 w 7903676"/>
              <a:gd name="connsiteY154" fmla="*/ 235390 h 3521798"/>
              <a:gd name="connsiteX155" fmla="*/ 6355533 w 7903676"/>
              <a:gd name="connsiteY155" fmla="*/ 244443 h 3521798"/>
              <a:gd name="connsiteX156" fmla="*/ 6437014 w 7903676"/>
              <a:gd name="connsiteY156" fmla="*/ 271604 h 3521798"/>
              <a:gd name="connsiteX157" fmla="*/ 6509442 w 7903676"/>
              <a:gd name="connsiteY157" fmla="*/ 289711 h 3521798"/>
              <a:gd name="connsiteX158" fmla="*/ 6563763 w 7903676"/>
              <a:gd name="connsiteY158" fmla="*/ 307818 h 3521798"/>
              <a:gd name="connsiteX159" fmla="*/ 6590923 w 7903676"/>
              <a:gd name="connsiteY159" fmla="*/ 316871 h 3521798"/>
              <a:gd name="connsiteX160" fmla="*/ 6618084 w 7903676"/>
              <a:gd name="connsiteY160" fmla="*/ 325925 h 3521798"/>
              <a:gd name="connsiteX161" fmla="*/ 6708618 w 7903676"/>
              <a:gd name="connsiteY161" fmla="*/ 362139 h 3521798"/>
              <a:gd name="connsiteX162" fmla="*/ 6762939 w 7903676"/>
              <a:gd name="connsiteY162" fmla="*/ 371192 h 3521798"/>
              <a:gd name="connsiteX163" fmla="*/ 6898741 w 7903676"/>
              <a:gd name="connsiteY163" fmla="*/ 389299 h 3521798"/>
              <a:gd name="connsiteX164" fmla="*/ 6934955 w 7903676"/>
              <a:gd name="connsiteY164" fmla="*/ 398352 h 3521798"/>
              <a:gd name="connsiteX165" fmla="*/ 6980222 w 7903676"/>
              <a:gd name="connsiteY165" fmla="*/ 407406 h 3521798"/>
              <a:gd name="connsiteX166" fmla="*/ 7007383 w 7903676"/>
              <a:gd name="connsiteY166" fmla="*/ 425513 h 3521798"/>
              <a:gd name="connsiteX167" fmla="*/ 7097917 w 7903676"/>
              <a:gd name="connsiteY167" fmla="*/ 461727 h 3521798"/>
              <a:gd name="connsiteX168" fmla="*/ 7125078 w 7903676"/>
              <a:gd name="connsiteY168" fmla="*/ 479834 h 3521798"/>
              <a:gd name="connsiteX169" fmla="*/ 7152238 w 7903676"/>
              <a:gd name="connsiteY169" fmla="*/ 506994 h 3521798"/>
              <a:gd name="connsiteX170" fmla="*/ 7179398 w 7903676"/>
              <a:gd name="connsiteY170" fmla="*/ 516047 h 3521798"/>
              <a:gd name="connsiteX171" fmla="*/ 7233719 w 7903676"/>
              <a:gd name="connsiteY171" fmla="*/ 552261 h 3521798"/>
              <a:gd name="connsiteX172" fmla="*/ 7297093 w 7903676"/>
              <a:gd name="connsiteY172" fmla="*/ 624689 h 3521798"/>
              <a:gd name="connsiteX173" fmla="*/ 7306147 w 7903676"/>
              <a:gd name="connsiteY173" fmla="*/ 651849 h 3521798"/>
              <a:gd name="connsiteX174" fmla="*/ 7333307 w 7903676"/>
              <a:gd name="connsiteY174" fmla="*/ 669956 h 3521798"/>
              <a:gd name="connsiteX175" fmla="*/ 7360468 w 7903676"/>
              <a:gd name="connsiteY175" fmla="*/ 697117 h 3521798"/>
              <a:gd name="connsiteX176" fmla="*/ 7405735 w 7903676"/>
              <a:gd name="connsiteY176" fmla="*/ 742384 h 3521798"/>
              <a:gd name="connsiteX177" fmla="*/ 7451002 w 7903676"/>
              <a:gd name="connsiteY177" fmla="*/ 796705 h 3521798"/>
              <a:gd name="connsiteX178" fmla="*/ 7514377 w 7903676"/>
              <a:gd name="connsiteY178" fmla="*/ 878186 h 3521798"/>
              <a:gd name="connsiteX179" fmla="*/ 7541537 w 7903676"/>
              <a:gd name="connsiteY179" fmla="*/ 896293 h 3521798"/>
              <a:gd name="connsiteX180" fmla="*/ 7559644 w 7903676"/>
              <a:gd name="connsiteY180" fmla="*/ 923453 h 3521798"/>
              <a:gd name="connsiteX181" fmla="*/ 7586804 w 7903676"/>
              <a:gd name="connsiteY181" fmla="*/ 941560 h 3521798"/>
              <a:gd name="connsiteX182" fmla="*/ 7623018 w 7903676"/>
              <a:gd name="connsiteY182" fmla="*/ 968721 h 3521798"/>
              <a:gd name="connsiteX183" fmla="*/ 7641125 w 7903676"/>
              <a:gd name="connsiteY183" fmla="*/ 995881 h 3521798"/>
              <a:gd name="connsiteX184" fmla="*/ 7695446 w 7903676"/>
              <a:gd name="connsiteY184" fmla="*/ 1050202 h 3521798"/>
              <a:gd name="connsiteX185" fmla="*/ 7749767 w 7903676"/>
              <a:gd name="connsiteY185" fmla="*/ 1104523 h 3521798"/>
              <a:gd name="connsiteX186" fmla="*/ 7776927 w 7903676"/>
              <a:gd name="connsiteY186" fmla="*/ 1122630 h 3521798"/>
              <a:gd name="connsiteX187" fmla="*/ 7804088 w 7903676"/>
              <a:gd name="connsiteY187" fmla="*/ 1176950 h 3521798"/>
              <a:gd name="connsiteX188" fmla="*/ 7822194 w 7903676"/>
              <a:gd name="connsiteY188" fmla="*/ 1213164 h 3521798"/>
              <a:gd name="connsiteX189" fmla="*/ 7840301 w 7903676"/>
              <a:gd name="connsiteY189" fmla="*/ 1240325 h 3521798"/>
              <a:gd name="connsiteX190" fmla="*/ 7867462 w 7903676"/>
              <a:gd name="connsiteY190" fmla="*/ 1294645 h 3521798"/>
              <a:gd name="connsiteX191" fmla="*/ 7876515 w 7903676"/>
              <a:gd name="connsiteY191" fmla="*/ 1321806 h 3521798"/>
              <a:gd name="connsiteX192" fmla="*/ 7894622 w 7903676"/>
              <a:gd name="connsiteY192" fmla="*/ 1348966 h 3521798"/>
              <a:gd name="connsiteX193" fmla="*/ 7903676 w 7903676"/>
              <a:gd name="connsiteY193" fmla="*/ 1403287 h 3521798"/>
              <a:gd name="connsiteX194" fmla="*/ 7885569 w 7903676"/>
              <a:gd name="connsiteY194" fmla="*/ 1756372 h 3521798"/>
              <a:gd name="connsiteX195" fmla="*/ 7876515 w 7903676"/>
              <a:gd name="connsiteY195" fmla="*/ 1792586 h 3521798"/>
              <a:gd name="connsiteX196" fmla="*/ 7858408 w 7903676"/>
              <a:gd name="connsiteY196" fmla="*/ 1846907 h 3521798"/>
              <a:gd name="connsiteX197" fmla="*/ 7849355 w 7903676"/>
              <a:gd name="connsiteY197" fmla="*/ 1874067 h 3521798"/>
              <a:gd name="connsiteX198" fmla="*/ 7822194 w 7903676"/>
              <a:gd name="connsiteY198" fmla="*/ 1892174 h 3521798"/>
              <a:gd name="connsiteX199" fmla="*/ 7785981 w 7903676"/>
              <a:gd name="connsiteY199" fmla="*/ 1964602 h 3521798"/>
              <a:gd name="connsiteX200" fmla="*/ 7740713 w 7903676"/>
              <a:gd name="connsiteY200" fmla="*/ 2027976 h 3521798"/>
              <a:gd name="connsiteX201" fmla="*/ 7713553 w 7903676"/>
              <a:gd name="connsiteY201" fmla="*/ 2118511 h 3521798"/>
              <a:gd name="connsiteX202" fmla="*/ 7695446 w 7903676"/>
              <a:gd name="connsiteY202" fmla="*/ 2172832 h 3521798"/>
              <a:gd name="connsiteX203" fmla="*/ 7686393 w 7903676"/>
              <a:gd name="connsiteY203" fmla="*/ 2209045 h 3521798"/>
              <a:gd name="connsiteX204" fmla="*/ 7668286 w 7903676"/>
              <a:gd name="connsiteY204" fmla="*/ 2263366 h 3521798"/>
              <a:gd name="connsiteX205" fmla="*/ 7659232 w 7903676"/>
              <a:gd name="connsiteY205" fmla="*/ 2308634 h 3521798"/>
              <a:gd name="connsiteX206" fmla="*/ 7650179 w 7903676"/>
              <a:gd name="connsiteY206" fmla="*/ 2335794 h 3521798"/>
              <a:gd name="connsiteX207" fmla="*/ 7632072 w 7903676"/>
              <a:gd name="connsiteY207" fmla="*/ 2417275 h 3521798"/>
              <a:gd name="connsiteX208" fmla="*/ 7613965 w 7903676"/>
              <a:gd name="connsiteY208" fmla="*/ 2453489 h 3521798"/>
              <a:gd name="connsiteX209" fmla="*/ 7604911 w 7903676"/>
              <a:gd name="connsiteY209" fmla="*/ 2507810 h 3521798"/>
              <a:gd name="connsiteX210" fmla="*/ 7595858 w 7903676"/>
              <a:gd name="connsiteY210" fmla="*/ 2534970 h 3521798"/>
              <a:gd name="connsiteX211" fmla="*/ 7577751 w 7903676"/>
              <a:gd name="connsiteY211" fmla="*/ 2634558 h 3521798"/>
              <a:gd name="connsiteX212" fmla="*/ 7559644 w 7903676"/>
              <a:gd name="connsiteY212" fmla="*/ 2688879 h 3521798"/>
              <a:gd name="connsiteX213" fmla="*/ 7550591 w 7903676"/>
              <a:gd name="connsiteY213" fmla="*/ 2716040 h 3521798"/>
              <a:gd name="connsiteX214" fmla="*/ 7532484 w 7903676"/>
              <a:gd name="connsiteY214" fmla="*/ 2770360 h 3521798"/>
              <a:gd name="connsiteX215" fmla="*/ 7523430 w 7903676"/>
              <a:gd name="connsiteY215" fmla="*/ 2797521 h 3521798"/>
              <a:gd name="connsiteX216" fmla="*/ 7505323 w 7903676"/>
              <a:gd name="connsiteY216" fmla="*/ 2824681 h 3521798"/>
              <a:gd name="connsiteX217" fmla="*/ 7478163 w 7903676"/>
              <a:gd name="connsiteY217" fmla="*/ 2906162 h 3521798"/>
              <a:gd name="connsiteX218" fmla="*/ 7469109 w 7903676"/>
              <a:gd name="connsiteY218" fmla="*/ 2933323 h 3521798"/>
              <a:gd name="connsiteX219" fmla="*/ 7432895 w 7903676"/>
              <a:gd name="connsiteY219" fmla="*/ 2978590 h 3521798"/>
              <a:gd name="connsiteX220" fmla="*/ 7405735 w 7903676"/>
              <a:gd name="connsiteY220" fmla="*/ 3005750 h 3521798"/>
              <a:gd name="connsiteX221" fmla="*/ 7369521 w 7903676"/>
              <a:gd name="connsiteY221" fmla="*/ 3060071 h 3521798"/>
              <a:gd name="connsiteX222" fmla="*/ 7333307 w 7903676"/>
              <a:gd name="connsiteY222" fmla="*/ 3078178 h 3521798"/>
              <a:gd name="connsiteX223" fmla="*/ 7306147 w 7903676"/>
              <a:gd name="connsiteY223" fmla="*/ 3096285 h 3521798"/>
              <a:gd name="connsiteX224" fmla="*/ 7278987 w 7903676"/>
              <a:gd name="connsiteY224" fmla="*/ 3105339 h 3521798"/>
              <a:gd name="connsiteX225" fmla="*/ 7251826 w 7903676"/>
              <a:gd name="connsiteY225" fmla="*/ 3123445 h 3521798"/>
              <a:gd name="connsiteX226" fmla="*/ 7197505 w 7903676"/>
              <a:gd name="connsiteY226" fmla="*/ 3141552 h 3521798"/>
              <a:gd name="connsiteX227" fmla="*/ 7116024 w 7903676"/>
              <a:gd name="connsiteY227" fmla="*/ 3186820 h 3521798"/>
              <a:gd name="connsiteX228" fmla="*/ 7088864 w 7903676"/>
              <a:gd name="connsiteY228" fmla="*/ 3213980 h 3521798"/>
              <a:gd name="connsiteX229" fmla="*/ 7070757 w 7903676"/>
              <a:gd name="connsiteY229" fmla="*/ 3241141 h 3521798"/>
              <a:gd name="connsiteX230" fmla="*/ 7016436 w 7903676"/>
              <a:gd name="connsiteY230" fmla="*/ 3277354 h 3521798"/>
              <a:gd name="connsiteX231" fmla="*/ 6989276 w 7903676"/>
              <a:gd name="connsiteY231" fmla="*/ 3304515 h 3521798"/>
              <a:gd name="connsiteX232" fmla="*/ 6971169 w 7903676"/>
              <a:gd name="connsiteY232" fmla="*/ 3331675 h 3521798"/>
              <a:gd name="connsiteX233" fmla="*/ 6944008 w 7903676"/>
              <a:gd name="connsiteY233" fmla="*/ 3340729 h 3521798"/>
              <a:gd name="connsiteX234" fmla="*/ 6880634 w 7903676"/>
              <a:gd name="connsiteY234" fmla="*/ 3367889 h 3521798"/>
              <a:gd name="connsiteX235" fmla="*/ 6853474 w 7903676"/>
              <a:gd name="connsiteY235" fmla="*/ 3385996 h 3521798"/>
              <a:gd name="connsiteX236" fmla="*/ 6817260 w 7903676"/>
              <a:gd name="connsiteY236" fmla="*/ 3395049 h 3521798"/>
              <a:gd name="connsiteX237" fmla="*/ 6563763 w 7903676"/>
              <a:gd name="connsiteY237" fmla="*/ 3404103 h 3521798"/>
              <a:gd name="connsiteX238" fmla="*/ 6536602 w 7903676"/>
              <a:gd name="connsiteY238" fmla="*/ 3413156 h 3521798"/>
              <a:gd name="connsiteX239" fmla="*/ 6500389 w 7903676"/>
              <a:gd name="connsiteY239" fmla="*/ 3422210 h 3521798"/>
              <a:gd name="connsiteX240" fmla="*/ 6455121 w 7903676"/>
              <a:gd name="connsiteY240" fmla="*/ 3440317 h 3521798"/>
              <a:gd name="connsiteX241" fmla="*/ 6400800 w 7903676"/>
              <a:gd name="connsiteY241" fmla="*/ 3458424 h 3521798"/>
              <a:gd name="connsiteX242" fmla="*/ 6111090 w 7903676"/>
              <a:gd name="connsiteY242" fmla="*/ 3449370 h 3521798"/>
              <a:gd name="connsiteX243" fmla="*/ 6056769 w 7903676"/>
              <a:gd name="connsiteY243" fmla="*/ 3440317 h 3521798"/>
              <a:gd name="connsiteX244" fmla="*/ 5911913 w 7903676"/>
              <a:gd name="connsiteY244" fmla="*/ 3422210 h 3521798"/>
              <a:gd name="connsiteX245" fmla="*/ 5785165 w 7903676"/>
              <a:gd name="connsiteY245" fmla="*/ 3431263 h 3521798"/>
              <a:gd name="connsiteX246" fmla="*/ 5685577 w 7903676"/>
              <a:gd name="connsiteY246" fmla="*/ 3458424 h 3521798"/>
              <a:gd name="connsiteX247" fmla="*/ 5631256 w 7903676"/>
              <a:gd name="connsiteY247" fmla="*/ 3467477 h 3521798"/>
              <a:gd name="connsiteX248" fmla="*/ 5232903 w 7903676"/>
              <a:gd name="connsiteY248" fmla="*/ 3485584 h 3521798"/>
              <a:gd name="connsiteX249" fmla="*/ 5133315 w 7903676"/>
              <a:gd name="connsiteY249" fmla="*/ 3494638 h 3521798"/>
              <a:gd name="connsiteX250" fmla="*/ 5088048 w 7903676"/>
              <a:gd name="connsiteY250" fmla="*/ 3503691 h 3521798"/>
              <a:gd name="connsiteX251" fmla="*/ 5051834 w 7903676"/>
              <a:gd name="connsiteY251" fmla="*/ 3512744 h 3521798"/>
              <a:gd name="connsiteX252" fmla="*/ 4879818 w 7903676"/>
              <a:gd name="connsiteY252" fmla="*/ 3521798 h 3521798"/>
              <a:gd name="connsiteX253" fmla="*/ 4472412 w 7903676"/>
              <a:gd name="connsiteY253" fmla="*/ 3512744 h 3521798"/>
              <a:gd name="connsiteX254" fmla="*/ 4372824 w 7903676"/>
              <a:gd name="connsiteY254" fmla="*/ 3503691 h 3521798"/>
              <a:gd name="connsiteX255" fmla="*/ 4237022 w 7903676"/>
              <a:gd name="connsiteY255" fmla="*/ 3494638 h 3521798"/>
              <a:gd name="connsiteX256" fmla="*/ 4065006 w 7903676"/>
              <a:gd name="connsiteY256" fmla="*/ 3467477 h 3521798"/>
              <a:gd name="connsiteX257" fmla="*/ 3847723 w 7903676"/>
              <a:gd name="connsiteY257" fmla="*/ 3449370 h 3521798"/>
              <a:gd name="connsiteX258" fmla="*/ 3720975 w 7903676"/>
              <a:gd name="connsiteY258" fmla="*/ 3431263 h 352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7903676" h="3521798">
                <a:moveTo>
                  <a:pt x="3856777" y="3485584"/>
                </a:moveTo>
                <a:cubicBezTo>
                  <a:pt x="3841688" y="3473513"/>
                  <a:pt x="3828473" y="3458623"/>
                  <a:pt x="3811509" y="3449370"/>
                </a:cubicBezTo>
                <a:cubicBezTo>
                  <a:pt x="3794753" y="3440231"/>
                  <a:pt x="3775296" y="3437299"/>
                  <a:pt x="3757189" y="3431263"/>
                </a:cubicBezTo>
                <a:lnTo>
                  <a:pt x="3702868" y="3413156"/>
                </a:lnTo>
                <a:cubicBezTo>
                  <a:pt x="3693814" y="3410138"/>
                  <a:pt x="3684965" y="3406418"/>
                  <a:pt x="3675707" y="3404103"/>
                </a:cubicBezTo>
                <a:lnTo>
                  <a:pt x="3639493" y="3395049"/>
                </a:lnTo>
                <a:cubicBezTo>
                  <a:pt x="3596403" y="3366324"/>
                  <a:pt x="3629266" y="3383833"/>
                  <a:pt x="3576119" y="3367889"/>
                </a:cubicBezTo>
                <a:cubicBezTo>
                  <a:pt x="3557838" y="3362404"/>
                  <a:pt x="3540315" y="3354411"/>
                  <a:pt x="3521798" y="3349782"/>
                </a:cubicBezTo>
                <a:cubicBezTo>
                  <a:pt x="3476326" y="3338414"/>
                  <a:pt x="3497389" y="3344664"/>
                  <a:pt x="3458424" y="3331675"/>
                </a:cubicBezTo>
                <a:cubicBezTo>
                  <a:pt x="3373925" y="3334693"/>
                  <a:pt x="3289315" y="3335455"/>
                  <a:pt x="3204927" y="3340729"/>
                </a:cubicBezTo>
                <a:cubicBezTo>
                  <a:pt x="3192508" y="3341505"/>
                  <a:pt x="3181094" y="3348544"/>
                  <a:pt x="3168713" y="3349782"/>
                </a:cubicBezTo>
                <a:cubicBezTo>
                  <a:pt x="3120574" y="3354596"/>
                  <a:pt x="3072143" y="3355818"/>
                  <a:pt x="3023858" y="3358836"/>
                </a:cubicBezTo>
                <a:cubicBezTo>
                  <a:pt x="2936341" y="3355818"/>
                  <a:pt x="2848716" y="3355080"/>
                  <a:pt x="2761307" y="3349782"/>
                </a:cubicBezTo>
                <a:cubicBezTo>
                  <a:pt x="2748887" y="3349029"/>
                  <a:pt x="2737335" y="3342955"/>
                  <a:pt x="2725093" y="3340729"/>
                </a:cubicBezTo>
                <a:cubicBezTo>
                  <a:pt x="2704098" y="3336912"/>
                  <a:pt x="2682714" y="3335492"/>
                  <a:pt x="2661719" y="3331675"/>
                </a:cubicBezTo>
                <a:cubicBezTo>
                  <a:pt x="2649477" y="3329449"/>
                  <a:pt x="2637652" y="3325321"/>
                  <a:pt x="2625505" y="3322622"/>
                </a:cubicBezTo>
                <a:cubicBezTo>
                  <a:pt x="2610484" y="3319284"/>
                  <a:pt x="2595327" y="3316586"/>
                  <a:pt x="2580238" y="3313568"/>
                </a:cubicBezTo>
                <a:lnTo>
                  <a:pt x="2498757" y="3259247"/>
                </a:lnTo>
                <a:lnTo>
                  <a:pt x="2471596" y="3241141"/>
                </a:lnTo>
                <a:lnTo>
                  <a:pt x="2444436" y="3223034"/>
                </a:lnTo>
                <a:cubicBezTo>
                  <a:pt x="2432898" y="3205727"/>
                  <a:pt x="2417937" y="3179438"/>
                  <a:pt x="2399169" y="3168713"/>
                </a:cubicBezTo>
                <a:cubicBezTo>
                  <a:pt x="2388366" y="3162540"/>
                  <a:pt x="2375026" y="3162677"/>
                  <a:pt x="2362955" y="3159659"/>
                </a:cubicBezTo>
                <a:cubicBezTo>
                  <a:pt x="2353901" y="3153623"/>
                  <a:pt x="2345795" y="3145838"/>
                  <a:pt x="2335794" y="3141552"/>
                </a:cubicBezTo>
                <a:cubicBezTo>
                  <a:pt x="2324358" y="3136651"/>
                  <a:pt x="2311545" y="3135917"/>
                  <a:pt x="2299581" y="3132499"/>
                </a:cubicBezTo>
                <a:cubicBezTo>
                  <a:pt x="2237173" y="3114668"/>
                  <a:pt x="2316134" y="3130730"/>
                  <a:pt x="2218099" y="3114392"/>
                </a:cubicBezTo>
                <a:lnTo>
                  <a:pt x="2163779" y="3096285"/>
                </a:lnTo>
                <a:cubicBezTo>
                  <a:pt x="2154725" y="3093267"/>
                  <a:pt x="2145976" y="3089104"/>
                  <a:pt x="2136618" y="3087232"/>
                </a:cubicBezTo>
                <a:cubicBezTo>
                  <a:pt x="2067493" y="3073406"/>
                  <a:pt x="2106620" y="3080087"/>
                  <a:pt x="2018923" y="3069125"/>
                </a:cubicBezTo>
                <a:cubicBezTo>
                  <a:pt x="2006852" y="3066107"/>
                  <a:pt x="1993838" y="3065636"/>
                  <a:pt x="1982709" y="3060071"/>
                </a:cubicBezTo>
                <a:cubicBezTo>
                  <a:pt x="1858201" y="2997816"/>
                  <a:pt x="1976332" y="3039837"/>
                  <a:pt x="1901228" y="3014804"/>
                </a:cubicBezTo>
                <a:cubicBezTo>
                  <a:pt x="1780672" y="2934432"/>
                  <a:pt x="1959342" y="3050107"/>
                  <a:pt x="1846907" y="2987643"/>
                </a:cubicBezTo>
                <a:cubicBezTo>
                  <a:pt x="1787303" y="2954530"/>
                  <a:pt x="1790748" y="2938746"/>
                  <a:pt x="1720159" y="2915216"/>
                </a:cubicBezTo>
                <a:lnTo>
                  <a:pt x="1638678" y="2888055"/>
                </a:lnTo>
                <a:lnTo>
                  <a:pt x="1611517" y="2879002"/>
                </a:lnTo>
                <a:cubicBezTo>
                  <a:pt x="1602464" y="2875984"/>
                  <a:pt x="1593615" y="2872262"/>
                  <a:pt x="1584357" y="2869948"/>
                </a:cubicBezTo>
                <a:cubicBezTo>
                  <a:pt x="1572286" y="2866930"/>
                  <a:pt x="1560061" y="2864470"/>
                  <a:pt x="1548143" y="2860895"/>
                </a:cubicBezTo>
                <a:cubicBezTo>
                  <a:pt x="1529861" y="2855411"/>
                  <a:pt x="1512339" y="2847417"/>
                  <a:pt x="1493822" y="2842788"/>
                </a:cubicBezTo>
                <a:cubicBezTo>
                  <a:pt x="1481751" y="2839770"/>
                  <a:pt x="1469526" y="2837310"/>
                  <a:pt x="1457608" y="2833735"/>
                </a:cubicBezTo>
                <a:cubicBezTo>
                  <a:pt x="1439327" y="2828251"/>
                  <a:pt x="1421804" y="2820257"/>
                  <a:pt x="1403288" y="2815628"/>
                </a:cubicBezTo>
                <a:cubicBezTo>
                  <a:pt x="1391217" y="2812610"/>
                  <a:pt x="1378992" y="2810149"/>
                  <a:pt x="1367074" y="2806574"/>
                </a:cubicBezTo>
                <a:cubicBezTo>
                  <a:pt x="1348793" y="2801089"/>
                  <a:pt x="1328634" y="2799054"/>
                  <a:pt x="1312753" y="2788467"/>
                </a:cubicBezTo>
                <a:cubicBezTo>
                  <a:pt x="1303700" y="2782431"/>
                  <a:pt x="1295781" y="2774180"/>
                  <a:pt x="1285593" y="2770360"/>
                </a:cubicBezTo>
                <a:cubicBezTo>
                  <a:pt x="1271185" y="2764957"/>
                  <a:pt x="1255319" y="2764767"/>
                  <a:pt x="1240325" y="2761307"/>
                </a:cubicBezTo>
                <a:cubicBezTo>
                  <a:pt x="1216077" y="2755711"/>
                  <a:pt x="1191505" y="2751070"/>
                  <a:pt x="1167897" y="2743200"/>
                </a:cubicBezTo>
                <a:cubicBezTo>
                  <a:pt x="1158844" y="2740182"/>
                  <a:pt x="1150184" y="2735496"/>
                  <a:pt x="1140737" y="2734146"/>
                </a:cubicBezTo>
                <a:cubicBezTo>
                  <a:pt x="1107739" y="2729432"/>
                  <a:pt x="1074345" y="2728111"/>
                  <a:pt x="1041149" y="2725093"/>
                </a:cubicBezTo>
                <a:cubicBezTo>
                  <a:pt x="1026060" y="2719057"/>
                  <a:pt x="1010418" y="2714254"/>
                  <a:pt x="995882" y="2706986"/>
                </a:cubicBezTo>
                <a:cubicBezTo>
                  <a:pt x="925685" y="2671887"/>
                  <a:pt x="1009824" y="2702580"/>
                  <a:pt x="941561" y="2679826"/>
                </a:cubicBezTo>
                <a:cubicBezTo>
                  <a:pt x="932507" y="2673790"/>
                  <a:pt x="924343" y="2666138"/>
                  <a:pt x="914400" y="2661719"/>
                </a:cubicBezTo>
                <a:cubicBezTo>
                  <a:pt x="896959" y="2653967"/>
                  <a:pt x="860080" y="2643612"/>
                  <a:pt x="860080" y="2643612"/>
                </a:cubicBezTo>
                <a:cubicBezTo>
                  <a:pt x="808592" y="2592124"/>
                  <a:pt x="858168" y="2633602"/>
                  <a:pt x="805759" y="2607398"/>
                </a:cubicBezTo>
                <a:cubicBezTo>
                  <a:pt x="735558" y="2572298"/>
                  <a:pt x="819704" y="2602993"/>
                  <a:pt x="751438" y="2580238"/>
                </a:cubicBezTo>
                <a:cubicBezTo>
                  <a:pt x="745402" y="2571184"/>
                  <a:pt x="742385" y="2559113"/>
                  <a:pt x="733331" y="2553077"/>
                </a:cubicBezTo>
                <a:cubicBezTo>
                  <a:pt x="722978" y="2546175"/>
                  <a:pt x="708921" y="2547959"/>
                  <a:pt x="697117" y="2544024"/>
                </a:cubicBezTo>
                <a:cubicBezTo>
                  <a:pt x="681700" y="2538885"/>
                  <a:pt x="666386" y="2533185"/>
                  <a:pt x="651850" y="2525917"/>
                </a:cubicBezTo>
                <a:cubicBezTo>
                  <a:pt x="642118" y="2521051"/>
                  <a:pt x="634691" y="2512096"/>
                  <a:pt x="624690" y="2507810"/>
                </a:cubicBezTo>
                <a:cubicBezTo>
                  <a:pt x="610455" y="2501709"/>
                  <a:pt x="555033" y="2492928"/>
                  <a:pt x="543208" y="2489703"/>
                </a:cubicBezTo>
                <a:cubicBezTo>
                  <a:pt x="524794" y="2484681"/>
                  <a:pt x="506995" y="2477632"/>
                  <a:pt x="488888" y="2471596"/>
                </a:cubicBezTo>
                <a:cubicBezTo>
                  <a:pt x="488883" y="2471594"/>
                  <a:pt x="434572" y="2453493"/>
                  <a:pt x="434567" y="2453489"/>
                </a:cubicBezTo>
                <a:cubicBezTo>
                  <a:pt x="425513" y="2447453"/>
                  <a:pt x="415539" y="2442611"/>
                  <a:pt x="407406" y="2435382"/>
                </a:cubicBezTo>
                <a:cubicBezTo>
                  <a:pt x="388267" y="2418370"/>
                  <a:pt x="371193" y="2399168"/>
                  <a:pt x="353086" y="2381061"/>
                </a:cubicBezTo>
                <a:cubicBezTo>
                  <a:pt x="344032" y="2372007"/>
                  <a:pt x="336578" y="2361003"/>
                  <a:pt x="325925" y="2353901"/>
                </a:cubicBezTo>
                <a:lnTo>
                  <a:pt x="298765" y="2335794"/>
                </a:lnTo>
                <a:cubicBezTo>
                  <a:pt x="266453" y="2287327"/>
                  <a:pt x="288353" y="2316330"/>
                  <a:pt x="226337" y="2254313"/>
                </a:cubicBezTo>
                <a:cubicBezTo>
                  <a:pt x="217284" y="2245259"/>
                  <a:pt x="206279" y="2237805"/>
                  <a:pt x="199177" y="2227152"/>
                </a:cubicBezTo>
                <a:cubicBezTo>
                  <a:pt x="193141" y="2218099"/>
                  <a:pt x="188299" y="2208124"/>
                  <a:pt x="181070" y="2199992"/>
                </a:cubicBezTo>
                <a:cubicBezTo>
                  <a:pt x="164057" y="2180853"/>
                  <a:pt x="126749" y="2145671"/>
                  <a:pt x="126749" y="2145671"/>
                </a:cubicBezTo>
                <a:cubicBezTo>
                  <a:pt x="123731" y="2136618"/>
                  <a:pt x="122330" y="2126853"/>
                  <a:pt x="117695" y="2118511"/>
                </a:cubicBezTo>
                <a:cubicBezTo>
                  <a:pt x="107127" y="2099488"/>
                  <a:pt x="93553" y="2082297"/>
                  <a:pt x="81482" y="2064190"/>
                </a:cubicBezTo>
                <a:lnTo>
                  <a:pt x="45268" y="2009869"/>
                </a:lnTo>
                <a:lnTo>
                  <a:pt x="9054" y="1955548"/>
                </a:lnTo>
                <a:lnTo>
                  <a:pt x="0" y="1928388"/>
                </a:lnTo>
                <a:cubicBezTo>
                  <a:pt x="3018" y="1828800"/>
                  <a:pt x="3527" y="1729104"/>
                  <a:pt x="9054" y="1629624"/>
                </a:cubicBezTo>
                <a:cubicBezTo>
                  <a:pt x="9583" y="1620095"/>
                  <a:pt x="15485" y="1611639"/>
                  <a:pt x="18107" y="1602463"/>
                </a:cubicBezTo>
                <a:cubicBezTo>
                  <a:pt x="21525" y="1590499"/>
                  <a:pt x="23585" y="1578167"/>
                  <a:pt x="27161" y="1566249"/>
                </a:cubicBezTo>
                <a:cubicBezTo>
                  <a:pt x="32646" y="1547968"/>
                  <a:pt x="41525" y="1530645"/>
                  <a:pt x="45268" y="1511929"/>
                </a:cubicBezTo>
                <a:cubicBezTo>
                  <a:pt x="56455" y="1455991"/>
                  <a:pt x="45785" y="1479465"/>
                  <a:pt x="72428" y="1439501"/>
                </a:cubicBezTo>
                <a:cubicBezTo>
                  <a:pt x="75446" y="1427430"/>
                  <a:pt x="77907" y="1415205"/>
                  <a:pt x="81482" y="1403287"/>
                </a:cubicBezTo>
                <a:cubicBezTo>
                  <a:pt x="86967" y="1385006"/>
                  <a:pt x="93553" y="1367073"/>
                  <a:pt x="99589" y="1348966"/>
                </a:cubicBezTo>
                <a:lnTo>
                  <a:pt x="117695" y="1294645"/>
                </a:lnTo>
                <a:lnTo>
                  <a:pt x="135802" y="1240325"/>
                </a:lnTo>
                <a:cubicBezTo>
                  <a:pt x="148599" y="1176342"/>
                  <a:pt x="139990" y="1209655"/>
                  <a:pt x="162963" y="1140737"/>
                </a:cubicBezTo>
                <a:lnTo>
                  <a:pt x="162963" y="1140737"/>
                </a:lnTo>
                <a:cubicBezTo>
                  <a:pt x="165865" y="1129130"/>
                  <a:pt x="174574" y="1090353"/>
                  <a:pt x="181070" y="1077362"/>
                </a:cubicBezTo>
                <a:cubicBezTo>
                  <a:pt x="185936" y="1067630"/>
                  <a:pt x="193141" y="1059255"/>
                  <a:pt x="199177" y="1050202"/>
                </a:cubicBezTo>
                <a:cubicBezTo>
                  <a:pt x="221929" y="981942"/>
                  <a:pt x="191240" y="1066075"/>
                  <a:pt x="226337" y="995881"/>
                </a:cubicBezTo>
                <a:cubicBezTo>
                  <a:pt x="246750" y="955055"/>
                  <a:pt x="221070" y="980473"/>
                  <a:pt x="253497" y="941560"/>
                </a:cubicBezTo>
                <a:cubicBezTo>
                  <a:pt x="261694" y="931724"/>
                  <a:pt x="272797" y="924506"/>
                  <a:pt x="280658" y="914400"/>
                </a:cubicBezTo>
                <a:cubicBezTo>
                  <a:pt x="294019" y="897222"/>
                  <a:pt x="298765" y="872150"/>
                  <a:pt x="316872" y="860079"/>
                </a:cubicBezTo>
                <a:cubicBezTo>
                  <a:pt x="354685" y="834870"/>
                  <a:pt x="336338" y="849666"/>
                  <a:pt x="371193" y="814812"/>
                </a:cubicBezTo>
                <a:cubicBezTo>
                  <a:pt x="391579" y="753649"/>
                  <a:pt x="363307" y="819943"/>
                  <a:pt x="407406" y="769544"/>
                </a:cubicBezTo>
                <a:cubicBezTo>
                  <a:pt x="421736" y="753167"/>
                  <a:pt x="431549" y="733331"/>
                  <a:pt x="443620" y="715224"/>
                </a:cubicBezTo>
                <a:cubicBezTo>
                  <a:pt x="449656" y="706170"/>
                  <a:pt x="451995" y="692929"/>
                  <a:pt x="461727" y="688063"/>
                </a:cubicBezTo>
                <a:cubicBezTo>
                  <a:pt x="473798" y="682027"/>
                  <a:pt x="485410" y="674968"/>
                  <a:pt x="497941" y="669956"/>
                </a:cubicBezTo>
                <a:cubicBezTo>
                  <a:pt x="515662" y="662867"/>
                  <a:pt x="536381" y="662436"/>
                  <a:pt x="552262" y="651849"/>
                </a:cubicBezTo>
                <a:cubicBezTo>
                  <a:pt x="561315" y="645814"/>
                  <a:pt x="569479" y="638162"/>
                  <a:pt x="579422" y="633743"/>
                </a:cubicBezTo>
                <a:cubicBezTo>
                  <a:pt x="596863" y="625991"/>
                  <a:pt x="615636" y="621672"/>
                  <a:pt x="633743" y="615636"/>
                </a:cubicBezTo>
                <a:cubicBezTo>
                  <a:pt x="672715" y="602645"/>
                  <a:pt x="651635" y="608899"/>
                  <a:pt x="697117" y="597529"/>
                </a:cubicBezTo>
                <a:cubicBezTo>
                  <a:pt x="706171" y="591493"/>
                  <a:pt x="714335" y="583841"/>
                  <a:pt x="724278" y="579422"/>
                </a:cubicBezTo>
                <a:cubicBezTo>
                  <a:pt x="774219" y="557226"/>
                  <a:pt x="775183" y="564432"/>
                  <a:pt x="823866" y="552261"/>
                </a:cubicBezTo>
                <a:cubicBezTo>
                  <a:pt x="833124" y="549946"/>
                  <a:pt x="841850" y="545830"/>
                  <a:pt x="851026" y="543208"/>
                </a:cubicBezTo>
                <a:cubicBezTo>
                  <a:pt x="862990" y="539790"/>
                  <a:pt x="875093" y="536853"/>
                  <a:pt x="887240" y="534154"/>
                </a:cubicBezTo>
                <a:cubicBezTo>
                  <a:pt x="929270" y="524814"/>
                  <a:pt x="930062" y="527092"/>
                  <a:pt x="968721" y="516047"/>
                </a:cubicBezTo>
                <a:cubicBezTo>
                  <a:pt x="977897" y="513425"/>
                  <a:pt x="986524" y="508866"/>
                  <a:pt x="995882" y="506994"/>
                </a:cubicBezTo>
                <a:cubicBezTo>
                  <a:pt x="1016807" y="502809"/>
                  <a:pt x="1038207" y="501449"/>
                  <a:pt x="1059256" y="497941"/>
                </a:cubicBezTo>
                <a:cubicBezTo>
                  <a:pt x="1074434" y="495411"/>
                  <a:pt x="1089345" y="491417"/>
                  <a:pt x="1104523" y="488887"/>
                </a:cubicBezTo>
                <a:cubicBezTo>
                  <a:pt x="1125572" y="485379"/>
                  <a:pt x="1146772" y="482852"/>
                  <a:pt x="1167897" y="479834"/>
                </a:cubicBezTo>
                <a:cubicBezTo>
                  <a:pt x="1344174" y="491585"/>
                  <a:pt x="1316391" y="494568"/>
                  <a:pt x="1530036" y="479834"/>
                </a:cubicBezTo>
                <a:cubicBezTo>
                  <a:pt x="1542449" y="478978"/>
                  <a:pt x="1554179" y="473798"/>
                  <a:pt x="1566250" y="470780"/>
                </a:cubicBezTo>
                <a:cubicBezTo>
                  <a:pt x="1644086" y="418889"/>
                  <a:pt x="1545605" y="481102"/>
                  <a:pt x="1620571" y="443620"/>
                </a:cubicBezTo>
                <a:cubicBezTo>
                  <a:pt x="1630303" y="438754"/>
                  <a:pt x="1637788" y="429932"/>
                  <a:pt x="1647731" y="425513"/>
                </a:cubicBezTo>
                <a:cubicBezTo>
                  <a:pt x="1665172" y="417761"/>
                  <a:pt x="1702052" y="407406"/>
                  <a:pt x="1702052" y="407406"/>
                </a:cubicBezTo>
                <a:cubicBezTo>
                  <a:pt x="1779878" y="355521"/>
                  <a:pt x="1681416" y="417723"/>
                  <a:pt x="1756373" y="380245"/>
                </a:cubicBezTo>
                <a:cubicBezTo>
                  <a:pt x="1766105" y="375379"/>
                  <a:pt x="1773801" y="367005"/>
                  <a:pt x="1783533" y="362139"/>
                </a:cubicBezTo>
                <a:cubicBezTo>
                  <a:pt x="1810809" y="348501"/>
                  <a:pt x="1846254" y="349595"/>
                  <a:pt x="1874068" y="344032"/>
                </a:cubicBezTo>
                <a:cubicBezTo>
                  <a:pt x="1898470" y="339152"/>
                  <a:pt x="1921802" y="329012"/>
                  <a:pt x="1946495" y="325925"/>
                </a:cubicBezTo>
                <a:cubicBezTo>
                  <a:pt x="2009434" y="318057"/>
                  <a:pt x="2015825" y="318258"/>
                  <a:pt x="2073244" y="307818"/>
                </a:cubicBezTo>
                <a:cubicBezTo>
                  <a:pt x="2088384" y="305065"/>
                  <a:pt x="2103357" y="301438"/>
                  <a:pt x="2118511" y="298764"/>
                </a:cubicBezTo>
                <a:cubicBezTo>
                  <a:pt x="2154666" y="292384"/>
                  <a:pt x="2191536" y="289561"/>
                  <a:pt x="2227153" y="280657"/>
                </a:cubicBezTo>
                <a:cubicBezTo>
                  <a:pt x="2281879" y="266976"/>
                  <a:pt x="2251569" y="275537"/>
                  <a:pt x="2317688" y="253497"/>
                </a:cubicBezTo>
                <a:lnTo>
                  <a:pt x="2372008" y="235390"/>
                </a:lnTo>
                <a:cubicBezTo>
                  <a:pt x="2483468" y="213098"/>
                  <a:pt x="2432076" y="221635"/>
                  <a:pt x="2525917" y="208230"/>
                </a:cubicBezTo>
                <a:cubicBezTo>
                  <a:pt x="2534971" y="205212"/>
                  <a:pt x="2543680" y="200835"/>
                  <a:pt x="2553078" y="199176"/>
                </a:cubicBezTo>
                <a:cubicBezTo>
                  <a:pt x="2710528" y="171390"/>
                  <a:pt x="2732733" y="179110"/>
                  <a:pt x="2924270" y="172016"/>
                </a:cubicBezTo>
                <a:cubicBezTo>
                  <a:pt x="2972429" y="162384"/>
                  <a:pt x="3007142" y="153909"/>
                  <a:pt x="3060072" y="153909"/>
                </a:cubicBezTo>
                <a:cubicBezTo>
                  <a:pt x="3105440" y="153909"/>
                  <a:pt x="3150607" y="159944"/>
                  <a:pt x="3195874" y="162962"/>
                </a:cubicBezTo>
                <a:cubicBezTo>
                  <a:pt x="3274337" y="159944"/>
                  <a:pt x="3353085" y="161238"/>
                  <a:pt x="3431264" y="153909"/>
                </a:cubicBezTo>
                <a:cubicBezTo>
                  <a:pt x="3450267" y="152127"/>
                  <a:pt x="3485585" y="135802"/>
                  <a:pt x="3485585" y="135802"/>
                </a:cubicBezTo>
                <a:cubicBezTo>
                  <a:pt x="3547845" y="94294"/>
                  <a:pt x="3519260" y="106469"/>
                  <a:pt x="3567066" y="90535"/>
                </a:cubicBezTo>
                <a:cubicBezTo>
                  <a:pt x="3576119" y="81481"/>
                  <a:pt x="3584120" y="71235"/>
                  <a:pt x="3594226" y="63374"/>
                </a:cubicBezTo>
                <a:cubicBezTo>
                  <a:pt x="3658782" y="13163"/>
                  <a:pt x="3648947" y="27080"/>
                  <a:pt x="3739082" y="9053"/>
                </a:cubicBezTo>
                <a:lnTo>
                  <a:pt x="3784349" y="0"/>
                </a:lnTo>
                <a:cubicBezTo>
                  <a:pt x="3853759" y="3018"/>
                  <a:pt x="3923472" y="1904"/>
                  <a:pt x="3992579" y="9053"/>
                </a:cubicBezTo>
                <a:cubicBezTo>
                  <a:pt x="4011564" y="11017"/>
                  <a:pt x="4028383" y="22531"/>
                  <a:pt x="4046899" y="27160"/>
                </a:cubicBezTo>
                <a:lnTo>
                  <a:pt x="4119327" y="45267"/>
                </a:lnTo>
                <a:cubicBezTo>
                  <a:pt x="4197172" y="97163"/>
                  <a:pt x="4098677" y="34941"/>
                  <a:pt x="4173648" y="72428"/>
                </a:cubicBezTo>
                <a:cubicBezTo>
                  <a:pt x="4243839" y="107525"/>
                  <a:pt x="4159709" y="76836"/>
                  <a:pt x="4227969" y="99588"/>
                </a:cubicBezTo>
                <a:cubicBezTo>
                  <a:pt x="4276607" y="132014"/>
                  <a:pt x="4267619" y="132903"/>
                  <a:pt x="4309450" y="144855"/>
                </a:cubicBezTo>
                <a:cubicBezTo>
                  <a:pt x="4321414" y="148273"/>
                  <a:pt x="4333746" y="150334"/>
                  <a:pt x="4345664" y="153909"/>
                </a:cubicBezTo>
                <a:cubicBezTo>
                  <a:pt x="4363945" y="159394"/>
                  <a:pt x="4399985" y="172016"/>
                  <a:pt x="4399985" y="172016"/>
                </a:cubicBezTo>
                <a:cubicBezTo>
                  <a:pt x="4442234" y="168998"/>
                  <a:pt x="4485641" y="173235"/>
                  <a:pt x="4526733" y="162962"/>
                </a:cubicBezTo>
                <a:cubicBezTo>
                  <a:pt x="4718011" y="115142"/>
                  <a:pt x="4454219" y="134523"/>
                  <a:pt x="4635375" y="108642"/>
                </a:cubicBezTo>
                <a:cubicBezTo>
                  <a:pt x="4768669" y="89599"/>
                  <a:pt x="4636491" y="106622"/>
                  <a:pt x="4861711" y="90535"/>
                </a:cubicBezTo>
                <a:cubicBezTo>
                  <a:pt x="4891963" y="88374"/>
                  <a:pt x="4922068" y="84499"/>
                  <a:pt x="4952246" y="81481"/>
                </a:cubicBezTo>
                <a:cubicBezTo>
                  <a:pt x="5018638" y="84499"/>
                  <a:pt x="5085130" y="85800"/>
                  <a:pt x="5151422" y="90535"/>
                </a:cubicBezTo>
                <a:cubicBezTo>
                  <a:pt x="5175144" y="92229"/>
                  <a:pt x="5216995" y="101510"/>
                  <a:pt x="5241957" y="108642"/>
                </a:cubicBezTo>
                <a:cubicBezTo>
                  <a:pt x="5251133" y="111264"/>
                  <a:pt x="5259610" y="116868"/>
                  <a:pt x="5269117" y="117695"/>
                </a:cubicBezTo>
                <a:cubicBezTo>
                  <a:pt x="5329322" y="122930"/>
                  <a:pt x="5389830" y="123730"/>
                  <a:pt x="5450187" y="126748"/>
                </a:cubicBezTo>
                <a:cubicBezTo>
                  <a:pt x="5468294" y="132784"/>
                  <a:pt x="5485430" y="144268"/>
                  <a:pt x="5504507" y="144855"/>
                </a:cubicBezTo>
                <a:lnTo>
                  <a:pt x="6092983" y="162962"/>
                </a:lnTo>
                <a:cubicBezTo>
                  <a:pt x="6102036" y="165980"/>
                  <a:pt x="6110967" y="169394"/>
                  <a:pt x="6120143" y="172016"/>
                </a:cubicBezTo>
                <a:cubicBezTo>
                  <a:pt x="6132107" y="175434"/>
                  <a:pt x="6144706" y="176700"/>
                  <a:pt x="6156357" y="181069"/>
                </a:cubicBezTo>
                <a:cubicBezTo>
                  <a:pt x="6168994" y="185808"/>
                  <a:pt x="6179767" y="194908"/>
                  <a:pt x="6192571" y="199176"/>
                </a:cubicBezTo>
                <a:cubicBezTo>
                  <a:pt x="6207169" y="204042"/>
                  <a:pt x="6223042" y="204003"/>
                  <a:pt x="6237838" y="208230"/>
                </a:cubicBezTo>
                <a:cubicBezTo>
                  <a:pt x="6265366" y="216095"/>
                  <a:pt x="6291544" y="228447"/>
                  <a:pt x="6319319" y="235390"/>
                </a:cubicBezTo>
                <a:cubicBezTo>
                  <a:pt x="6331390" y="238408"/>
                  <a:pt x="6343640" y="240784"/>
                  <a:pt x="6355533" y="244443"/>
                </a:cubicBezTo>
                <a:cubicBezTo>
                  <a:pt x="6382897" y="252863"/>
                  <a:pt x="6409239" y="264660"/>
                  <a:pt x="6437014" y="271604"/>
                </a:cubicBezTo>
                <a:cubicBezTo>
                  <a:pt x="6461157" y="277640"/>
                  <a:pt x="6485514" y="282874"/>
                  <a:pt x="6509442" y="289711"/>
                </a:cubicBezTo>
                <a:cubicBezTo>
                  <a:pt x="6527794" y="294954"/>
                  <a:pt x="6545656" y="301782"/>
                  <a:pt x="6563763" y="307818"/>
                </a:cubicBezTo>
                <a:lnTo>
                  <a:pt x="6590923" y="316871"/>
                </a:lnTo>
                <a:cubicBezTo>
                  <a:pt x="6599977" y="319889"/>
                  <a:pt x="6609548" y="321657"/>
                  <a:pt x="6618084" y="325925"/>
                </a:cubicBezTo>
                <a:cubicBezTo>
                  <a:pt x="6647637" y="340702"/>
                  <a:pt x="6675055" y="356546"/>
                  <a:pt x="6708618" y="362139"/>
                </a:cubicBezTo>
                <a:cubicBezTo>
                  <a:pt x="6726725" y="365157"/>
                  <a:pt x="6744767" y="368596"/>
                  <a:pt x="6762939" y="371192"/>
                </a:cubicBezTo>
                <a:cubicBezTo>
                  <a:pt x="6799753" y="376451"/>
                  <a:pt x="6861087" y="382453"/>
                  <a:pt x="6898741" y="389299"/>
                </a:cubicBezTo>
                <a:cubicBezTo>
                  <a:pt x="6910983" y="391525"/>
                  <a:pt x="6922808" y="395653"/>
                  <a:pt x="6934955" y="398352"/>
                </a:cubicBezTo>
                <a:cubicBezTo>
                  <a:pt x="6949976" y="401690"/>
                  <a:pt x="6965133" y="404388"/>
                  <a:pt x="6980222" y="407406"/>
                </a:cubicBezTo>
                <a:cubicBezTo>
                  <a:pt x="6989276" y="413442"/>
                  <a:pt x="6997440" y="421094"/>
                  <a:pt x="7007383" y="425513"/>
                </a:cubicBezTo>
                <a:cubicBezTo>
                  <a:pt x="7090854" y="462611"/>
                  <a:pt x="7033072" y="424673"/>
                  <a:pt x="7097917" y="461727"/>
                </a:cubicBezTo>
                <a:cubicBezTo>
                  <a:pt x="7107364" y="467126"/>
                  <a:pt x="7116719" y="472868"/>
                  <a:pt x="7125078" y="479834"/>
                </a:cubicBezTo>
                <a:cubicBezTo>
                  <a:pt x="7134914" y="488030"/>
                  <a:pt x="7141585" y="499892"/>
                  <a:pt x="7152238" y="506994"/>
                </a:cubicBezTo>
                <a:cubicBezTo>
                  <a:pt x="7160178" y="512287"/>
                  <a:pt x="7170345" y="513029"/>
                  <a:pt x="7179398" y="516047"/>
                </a:cubicBezTo>
                <a:cubicBezTo>
                  <a:pt x="7197505" y="528118"/>
                  <a:pt x="7221648" y="534154"/>
                  <a:pt x="7233719" y="552261"/>
                </a:cubicBezTo>
                <a:cubicBezTo>
                  <a:pt x="7275969" y="615635"/>
                  <a:pt x="7251826" y="594511"/>
                  <a:pt x="7297093" y="624689"/>
                </a:cubicBezTo>
                <a:cubicBezTo>
                  <a:pt x="7300111" y="633742"/>
                  <a:pt x="7300185" y="644397"/>
                  <a:pt x="7306147" y="651849"/>
                </a:cubicBezTo>
                <a:cubicBezTo>
                  <a:pt x="7312944" y="660345"/>
                  <a:pt x="7324948" y="662990"/>
                  <a:pt x="7333307" y="669956"/>
                </a:cubicBezTo>
                <a:cubicBezTo>
                  <a:pt x="7343143" y="678153"/>
                  <a:pt x="7352271" y="687281"/>
                  <a:pt x="7360468" y="697117"/>
                </a:cubicBezTo>
                <a:cubicBezTo>
                  <a:pt x="7398191" y="742384"/>
                  <a:pt x="7355941" y="709188"/>
                  <a:pt x="7405735" y="742384"/>
                </a:cubicBezTo>
                <a:cubicBezTo>
                  <a:pt x="7470443" y="839444"/>
                  <a:pt x="7369670" y="692133"/>
                  <a:pt x="7451002" y="796705"/>
                </a:cubicBezTo>
                <a:cubicBezTo>
                  <a:pt x="7488195" y="844526"/>
                  <a:pt x="7475430" y="845731"/>
                  <a:pt x="7514377" y="878186"/>
                </a:cubicBezTo>
                <a:cubicBezTo>
                  <a:pt x="7522736" y="885152"/>
                  <a:pt x="7532484" y="890257"/>
                  <a:pt x="7541537" y="896293"/>
                </a:cubicBezTo>
                <a:cubicBezTo>
                  <a:pt x="7547573" y="905346"/>
                  <a:pt x="7551950" y="915759"/>
                  <a:pt x="7559644" y="923453"/>
                </a:cubicBezTo>
                <a:cubicBezTo>
                  <a:pt x="7567338" y="931147"/>
                  <a:pt x="7577950" y="935236"/>
                  <a:pt x="7586804" y="941560"/>
                </a:cubicBezTo>
                <a:cubicBezTo>
                  <a:pt x="7599083" y="950331"/>
                  <a:pt x="7612348" y="958051"/>
                  <a:pt x="7623018" y="968721"/>
                </a:cubicBezTo>
                <a:cubicBezTo>
                  <a:pt x="7630712" y="976415"/>
                  <a:pt x="7633896" y="987749"/>
                  <a:pt x="7641125" y="995881"/>
                </a:cubicBezTo>
                <a:cubicBezTo>
                  <a:pt x="7658138" y="1015020"/>
                  <a:pt x="7677339" y="1032095"/>
                  <a:pt x="7695446" y="1050202"/>
                </a:cubicBezTo>
                <a:lnTo>
                  <a:pt x="7749767" y="1104523"/>
                </a:lnTo>
                <a:lnTo>
                  <a:pt x="7776927" y="1122630"/>
                </a:lnTo>
                <a:cubicBezTo>
                  <a:pt x="7793529" y="1172431"/>
                  <a:pt x="7776005" y="1127804"/>
                  <a:pt x="7804088" y="1176950"/>
                </a:cubicBezTo>
                <a:cubicBezTo>
                  <a:pt x="7810784" y="1188668"/>
                  <a:pt x="7815498" y="1201446"/>
                  <a:pt x="7822194" y="1213164"/>
                </a:cubicBezTo>
                <a:cubicBezTo>
                  <a:pt x="7827592" y="1222612"/>
                  <a:pt x="7835435" y="1230593"/>
                  <a:pt x="7840301" y="1240325"/>
                </a:cubicBezTo>
                <a:cubicBezTo>
                  <a:pt x="7877782" y="1315286"/>
                  <a:pt x="7815573" y="1216813"/>
                  <a:pt x="7867462" y="1294645"/>
                </a:cubicBezTo>
                <a:cubicBezTo>
                  <a:pt x="7870480" y="1303699"/>
                  <a:pt x="7872247" y="1313270"/>
                  <a:pt x="7876515" y="1321806"/>
                </a:cubicBezTo>
                <a:cubicBezTo>
                  <a:pt x="7881381" y="1331538"/>
                  <a:pt x="7891181" y="1338644"/>
                  <a:pt x="7894622" y="1348966"/>
                </a:cubicBezTo>
                <a:cubicBezTo>
                  <a:pt x="7900427" y="1366381"/>
                  <a:pt x="7900658" y="1385180"/>
                  <a:pt x="7903676" y="1403287"/>
                </a:cubicBezTo>
                <a:cubicBezTo>
                  <a:pt x="7897471" y="1614241"/>
                  <a:pt x="7914258" y="1627274"/>
                  <a:pt x="7885569" y="1756372"/>
                </a:cubicBezTo>
                <a:cubicBezTo>
                  <a:pt x="7882870" y="1768519"/>
                  <a:pt x="7880090" y="1780668"/>
                  <a:pt x="7876515" y="1792586"/>
                </a:cubicBezTo>
                <a:cubicBezTo>
                  <a:pt x="7871030" y="1810867"/>
                  <a:pt x="7864444" y="1828800"/>
                  <a:pt x="7858408" y="1846907"/>
                </a:cubicBezTo>
                <a:cubicBezTo>
                  <a:pt x="7855390" y="1855960"/>
                  <a:pt x="7857295" y="1868774"/>
                  <a:pt x="7849355" y="1874067"/>
                </a:cubicBezTo>
                <a:lnTo>
                  <a:pt x="7822194" y="1892174"/>
                </a:lnTo>
                <a:cubicBezTo>
                  <a:pt x="7810123" y="1916317"/>
                  <a:pt x="7800954" y="1942143"/>
                  <a:pt x="7785981" y="1964602"/>
                </a:cubicBezTo>
                <a:cubicBezTo>
                  <a:pt x="7759504" y="2004317"/>
                  <a:pt x="7774403" y="1983057"/>
                  <a:pt x="7740713" y="2027976"/>
                </a:cubicBezTo>
                <a:cubicBezTo>
                  <a:pt x="7727032" y="2082702"/>
                  <a:pt x="7735593" y="2052392"/>
                  <a:pt x="7713553" y="2118511"/>
                </a:cubicBezTo>
                <a:lnTo>
                  <a:pt x="7695446" y="2172832"/>
                </a:lnTo>
                <a:cubicBezTo>
                  <a:pt x="7692428" y="2184903"/>
                  <a:pt x="7689968" y="2197127"/>
                  <a:pt x="7686393" y="2209045"/>
                </a:cubicBezTo>
                <a:cubicBezTo>
                  <a:pt x="7680909" y="2227327"/>
                  <a:pt x="7672029" y="2244650"/>
                  <a:pt x="7668286" y="2263366"/>
                </a:cubicBezTo>
                <a:cubicBezTo>
                  <a:pt x="7665268" y="2278455"/>
                  <a:pt x="7662964" y="2293705"/>
                  <a:pt x="7659232" y="2308634"/>
                </a:cubicBezTo>
                <a:cubicBezTo>
                  <a:pt x="7656917" y="2317892"/>
                  <a:pt x="7652494" y="2326536"/>
                  <a:pt x="7650179" y="2335794"/>
                </a:cubicBezTo>
                <a:cubicBezTo>
                  <a:pt x="7645880" y="2352991"/>
                  <a:pt x="7639039" y="2398696"/>
                  <a:pt x="7632072" y="2417275"/>
                </a:cubicBezTo>
                <a:cubicBezTo>
                  <a:pt x="7627333" y="2429912"/>
                  <a:pt x="7620001" y="2441418"/>
                  <a:pt x="7613965" y="2453489"/>
                </a:cubicBezTo>
                <a:cubicBezTo>
                  <a:pt x="7610947" y="2471596"/>
                  <a:pt x="7608893" y="2489890"/>
                  <a:pt x="7604911" y="2507810"/>
                </a:cubicBezTo>
                <a:cubicBezTo>
                  <a:pt x="7602841" y="2517126"/>
                  <a:pt x="7597928" y="2525654"/>
                  <a:pt x="7595858" y="2534970"/>
                </a:cubicBezTo>
                <a:cubicBezTo>
                  <a:pt x="7587582" y="2572214"/>
                  <a:pt x="7587631" y="2598329"/>
                  <a:pt x="7577751" y="2634558"/>
                </a:cubicBezTo>
                <a:cubicBezTo>
                  <a:pt x="7572729" y="2652972"/>
                  <a:pt x="7565680" y="2670772"/>
                  <a:pt x="7559644" y="2688879"/>
                </a:cubicBezTo>
                <a:lnTo>
                  <a:pt x="7550591" y="2716040"/>
                </a:lnTo>
                <a:lnTo>
                  <a:pt x="7532484" y="2770360"/>
                </a:lnTo>
                <a:cubicBezTo>
                  <a:pt x="7529466" y="2779414"/>
                  <a:pt x="7528724" y="2789580"/>
                  <a:pt x="7523430" y="2797521"/>
                </a:cubicBezTo>
                <a:lnTo>
                  <a:pt x="7505323" y="2824681"/>
                </a:lnTo>
                <a:lnTo>
                  <a:pt x="7478163" y="2906162"/>
                </a:lnTo>
                <a:cubicBezTo>
                  <a:pt x="7475145" y="2915216"/>
                  <a:pt x="7475071" y="2925871"/>
                  <a:pt x="7469109" y="2933323"/>
                </a:cubicBezTo>
                <a:cubicBezTo>
                  <a:pt x="7457038" y="2948412"/>
                  <a:pt x="7445620" y="2964048"/>
                  <a:pt x="7432895" y="2978590"/>
                </a:cubicBezTo>
                <a:cubicBezTo>
                  <a:pt x="7424464" y="2988225"/>
                  <a:pt x="7413595" y="2995644"/>
                  <a:pt x="7405735" y="3005750"/>
                </a:cubicBezTo>
                <a:cubicBezTo>
                  <a:pt x="7392374" y="3022928"/>
                  <a:pt x="7388985" y="3050339"/>
                  <a:pt x="7369521" y="3060071"/>
                </a:cubicBezTo>
                <a:cubicBezTo>
                  <a:pt x="7357450" y="3066107"/>
                  <a:pt x="7345025" y="3071482"/>
                  <a:pt x="7333307" y="3078178"/>
                </a:cubicBezTo>
                <a:cubicBezTo>
                  <a:pt x="7323860" y="3083576"/>
                  <a:pt x="7315879" y="3091419"/>
                  <a:pt x="7306147" y="3096285"/>
                </a:cubicBezTo>
                <a:cubicBezTo>
                  <a:pt x="7297611" y="3100553"/>
                  <a:pt x="7287523" y="3101071"/>
                  <a:pt x="7278987" y="3105339"/>
                </a:cubicBezTo>
                <a:cubicBezTo>
                  <a:pt x="7269255" y="3110205"/>
                  <a:pt x="7261769" y="3119026"/>
                  <a:pt x="7251826" y="3123445"/>
                </a:cubicBezTo>
                <a:cubicBezTo>
                  <a:pt x="7234384" y="3131197"/>
                  <a:pt x="7215612" y="3135516"/>
                  <a:pt x="7197505" y="3141552"/>
                </a:cubicBezTo>
                <a:cubicBezTo>
                  <a:pt x="7163353" y="3152936"/>
                  <a:pt x="7147152" y="3155692"/>
                  <a:pt x="7116024" y="3186820"/>
                </a:cubicBezTo>
                <a:cubicBezTo>
                  <a:pt x="7106971" y="3195873"/>
                  <a:pt x="7097060" y="3204144"/>
                  <a:pt x="7088864" y="3213980"/>
                </a:cubicBezTo>
                <a:cubicBezTo>
                  <a:pt x="7081898" y="3222339"/>
                  <a:pt x="7078946" y="3233976"/>
                  <a:pt x="7070757" y="3241141"/>
                </a:cubicBezTo>
                <a:cubicBezTo>
                  <a:pt x="7054380" y="3255471"/>
                  <a:pt x="7031824" y="3261966"/>
                  <a:pt x="7016436" y="3277354"/>
                </a:cubicBezTo>
                <a:cubicBezTo>
                  <a:pt x="7007383" y="3286408"/>
                  <a:pt x="6997473" y="3294679"/>
                  <a:pt x="6989276" y="3304515"/>
                </a:cubicBezTo>
                <a:cubicBezTo>
                  <a:pt x="6982310" y="3312874"/>
                  <a:pt x="6979666" y="3324878"/>
                  <a:pt x="6971169" y="3331675"/>
                </a:cubicBezTo>
                <a:cubicBezTo>
                  <a:pt x="6963717" y="3337637"/>
                  <a:pt x="6952544" y="3336461"/>
                  <a:pt x="6944008" y="3340729"/>
                </a:cubicBezTo>
                <a:cubicBezTo>
                  <a:pt x="6881488" y="3371989"/>
                  <a:pt x="6956001" y="3349048"/>
                  <a:pt x="6880634" y="3367889"/>
                </a:cubicBezTo>
                <a:cubicBezTo>
                  <a:pt x="6871581" y="3373925"/>
                  <a:pt x="6863475" y="3381710"/>
                  <a:pt x="6853474" y="3385996"/>
                </a:cubicBezTo>
                <a:cubicBezTo>
                  <a:pt x="6842037" y="3390897"/>
                  <a:pt x="6829679" y="3394273"/>
                  <a:pt x="6817260" y="3395049"/>
                </a:cubicBezTo>
                <a:cubicBezTo>
                  <a:pt x="6732872" y="3400323"/>
                  <a:pt x="6648262" y="3401085"/>
                  <a:pt x="6563763" y="3404103"/>
                </a:cubicBezTo>
                <a:cubicBezTo>
                  <a:pt x="6554709" y="3407121"/>
                  <a:pt x="6545778" y="3410534"/>
                  <a:pt x="6536602" y="3413156"/>
                </a:cubicBezTo>
                <a:cubicBezTo>
                  <a:pt x="6524638" y="3416574"/>
                  <a:pt x="6512193" y="3418275"/>
                  <a:pt x="6500389" y="3422210"/>
                </a:cubicBezTo>
                <a:cubicBezTo>
                  <a:pt x="6484971" y="3427349"/>
                  <a:pt x="6470394" y="3434763"/>
                  <a:pt x="6455121" y="3440317"/>
                </a:cubicBezTo>
                <a:cubicBezTo>
                  <a:pt x="6437184" y="3446840"/>
                  <a:pt x="6400800" y="3458424"/>
                  <a:pt x="6400800" y="3458424"/>
                </a:cubicBezTo>
                <a:cubicBezTo>
                  <a:pt x="6304230" y="3455406"/>
                  <a:pt x="6207574" y="3454448"/>
                  <a:pt x="6111090" y="3449370"/>
                </a:cubicBezTo>
                <a:cubicBezTo>
                  <a:pt x="6092759" y="3448405"/>
                  <a:pt x="6074912" y="3443108"/>
                  <a:pt x="6056769" y="3440317"/>
                </a:cubicBezTo>
                <a:cubicBezTo>
                  <a:pt x="5989576" y="3429980"/>
                  <a:pt x="5984849" y="3430314"/>
                  <a:pt x="5911913" y="3422210"/>
                </a:cubicBezTo>
                <a:cubicBezTo>
                  <a:pt x="5869664" y="3425228"/>
                  <a:pt x="5827289" y="3426829"/>
                  <a:pt x="5785165" y="3431263"/>
                </a:cubicBezTo>
                <a:cubicBezTo>
                  <a:pt x="5669065" y="3443484"/>
                  <a:pt x="5819136" y="3436165"/>
                  <a:pt x="5685577" y="3458424"/>
                </a:cubicBezTo>
                <a:lnTo>
                  <a:pt x="5631256" y="3467477"/>
                </a:lnTo>
                <a:cubicBezTo>
                  <a:pt x="5485278" y="3516138"/>
                  <a:pt x="5631805" y="3470242"/>
                  <a:pt x="5232903" y="3485584"/>
                </a:cubicBezTo>
                <a:cubicBezTo>
                  <a:pt x="5199595" y="3486865"/>
                  <a:pt x="5166511" y="3491620"/>
                  <a:pt x="5133315" y="3494638"/>
                </a:cubicBezTo>
                <a:cubicBezTo>
                  <a:pt x="5118226" y="3497656"/>
                  <a:pt x="5103069" y="3500353"/>
                  <a:pt x="5088048" y="3503691"/>
                </a:cubicBezTo>
                <a:cubicBezTo>
                  <a:pt x="5075901" y="3506390"/>
                  <a:pt x="5064230" y="3511666"/>
                  <a:pt x="5051834" y="3512744"/>
                </a:cubicBezTo>
                <a:cubicBezTo>
                  <a:pt x="4994632" y="3517718"/>
                  <a:pt x="4937157" y="3518780"/>
                  <a:pt x="4879818" y="3521798"/>
                </a:cubicBezTo>
                <a:lnTo>
                  <a:pt x="4472412" y="3512744"/>
                </a:lnTo>
                <a:cubicBezTo>
                  <a:pt x="4439100" y="3511554"/>
                  <a:pt x="4406059" y="3506247"/>
                  <a:pt x="4372824" y="3503691"/>
                </a:cubicBezTo>
                <a:cubicBezTo>
                  <a:pt x="4327590" y="3500212"/>
                  <a:pt x="4282289" y="3497656"/>
                  <a:pt x="4237022" y="3494638"/>
                </a:cubicBezTo>
                <a:cubicBezTo>
                  <a:pt x="4160863" y="3469250"/>
                  <a:pt x="4233792" y="3491588"/>
                  <a:pt x="4065006" y="3467477"/>
                </a:cubicBezTo>
                <a:cubicBezTo>
                  <a:pt x="3950757" y="3451156"/>
                  <a:pt x="4022934" y="3459677"/>
                  <a:pt x="3847723" y="3449370"/>
                </a:cubicBezTo>
                <a:cubicBezTo>
                  <a:pt x="3792942" y="3412849"/>
                  <a:pt x="3831444" y="3431263"/>
                  <a:pt x="3720975" y="3431263"/>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1"/>
          <p:cNvSpPr txBox="1"/>
          <p:nvPr/>
        </p:nvSpPr>
        <p:spPr>
          <a:xfrm>
            <a:off x="838200" y="609600"/>
            <a:ext cx="442750"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B</a:t>
            </a:r>
            <a:endParaRPr lang="en-US" sz="3600" b="1" dirty="0">
              <a:solidFill>
                <a:schemeClr val="bg1"/>
              </a:solidFill>
            </a:endParaRPr>
          </a:p>
        </p:txBody>
      </p:sp>
      <p:sp>
        <p:nvSpPr>
          <p:cNvPr id="7" name="TextBox 6"/>
          <p:cNvSpPr txBox="1"/>
          <p:nvPr/>
        </p:nvSpPr>
        <p:spPr>
          <a:xfrm>
            <a:off x="7859843" y="228600"/>
            <a:ext cx="533400" cy="523220"/>
          </a:xfrm>
          <a:prstGeom prst="rect">
            <a:avLst/>
          </a:prstGeom>
          <a:noFill/>
        </p:spPr>
        <p:txBody>
          <a:bodyPr wrap="square" rtlCol="0">
            <a:spAutoFit/>
          </a:bodyPr>
          <a:lstStyle/>
          <a:p>
            <a:r>
              <a:rPr lang="en-US" sz="2800" dirty="0" smtClean="0">
                <a:solidFill>
                  <a:schemeClr val="bg1"/>
                </a:solidFill>
              </a:rPr>
              <a:t>7</a:t>
            </a:r>
            <a:endParaRPr lang="en-US" sz="2800" dirty="0">
              <a:solidFill>
                <a:schemeClr val="bg1"/>
              </a:solidFill>
            </a:endParaRPr>
          </a:p>
        </p:txBody>
      </p:sp>
    </p:spTree>
    <p:extLst>
      <p:ext uri="{BB962C8B-B14F-4D97-AF65-F5344CB8AC3E}">
        <p14:creationId xmlns:p14="http://schemas.microsoft.com/office/powerpoint/2010/main" val="5373111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299655" y="-1288535"/>
            <a:ext cx="13729730" cy="9144000"/>
          </a:xfrm>
          <a:prstGeom prst="rect">
            <a:avLst/>
          </a:prstGeom>
        </p:spPr>
      </p:pic>
      <p:sp>
        <p:nvSpPr>
          <p:cNvPr id="3" name="TextBox 1"/>
          <p:cNvSpPr txBox="1"/>
          <p:nvPr/>
        </p:nvSpPr>
        <p:spPr>
          <a:xfrm>
            <a:off x="990600" y="457200"/>
            <a:ext cx="428322"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C</a:t>
            </a:r>
            <a:endParaRPr lang="en-US" sz="3600" b="1" dirty="0">
              <a:solidFill>
                <a:schemeClr val="bg1"/>
              </a:solidFill>
            </a:endParaRPr>
          </a:p>
        </p:txBody>
      </p:sp>
      <p:sp>
        <p:nvSpPr>
          <p:cNvPr id="4" name="TextBox 3"/>
          <p:cNvSpPr txBox="1"/>
          <p:nvPr/>
        </p:nvSpPr>
        <p:spPr>
          <a:xfrm>
            <a:off x="7859843" y="228600"/>
            <a:ext cx="533400" cy="523220"/>
          </a:xfrm>
          <a:prstGeom prst="rect">
            <a:avLst/>
          </a:prstGeom>
          <a:noFill/>
        </p:spPr>
        <p:txBody>
          <a:bodyPr wrap="square" rtlCol="0">
            <a:spAutoFit/>
          </a:bodyPr>
          <a:lstStyle/>
          <a:p>
            <a:r>
              <a:rPr lang="en-US" sz="2800" dirty="0" smtClean="0">
                <a:solidFill>
                  <a:schemeClr val="bg1"/>
                </a:solidFill>
              </a:rPr>
              <a:t>7</a:t>
            </a:r>
            <a:endParaRPr lang="en-US" sz="2800" dirty="0">
              <a:solidFill>
                <a:schemeClr val="bg1"/>
              </a:solidFill>
            </a:endParaRPr>
          </a:p>
        </p:txBody>
      </p:sp>
    </p:spTree>
    <p:extLst>
      <p:ext uri="{BB962C8B-B14F-4D97-AF65-F5344CB8AC3E}">
        <p14:creationId xmlns:p14="http://schemas.microsoft.com/office/powerpoint/2010/main" val="15400444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1662861"/>
            <a:ext cx="2743200" cy="20574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1704897"/>
            <a:ext cx="2819400" cy="21145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99226"/>
            <a:ext cx="4816981" cy="361273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4400" y="3299226"/>
            <a:ext cx="4419601" cy="399395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400" y="-912668"/>
            <a:ext cx="4648200" cy="464820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41879" y="-161532"/>
            <a:ext cx="2819400" cy="2114550"/>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20007" y="-155864"/>
            <a:ext cx="2933385" cy="2200039"/>
          </a:xfrm>
          <a:prstGeom prst="rect">
            <a:avLst/>
          </a:prstGeom>
        </p:spPr>
      </p:pic>
      <p:sp>
        <p:nvSpPr>
          <p:cNvPr id="13" name="TextBox 12"/>
          <p:cNvSpPr txBox="1"/>
          <p:nvPr/>
        </p:nvSpPr>
        <p:spPr>
          <a:xfrm>
            <a:off x="3367839" y="944155"/>
            <a:ext cx="1785553" cy="1631216"/>
          </a:xfrm>
          <a:prstGeom prst="rect">
            <a:avLst/>
          </a:prstGeom>
          <a:noFill/>
        </p:spPr>
        <p:txBody>
          <a:bodyPr wrap="none" rtlCol="0">
            <a:spAutoFit/>
          </a:bodyPr>
          <a:lstStyle/>
          <a:p>
            <a:pPr algn="ctr"/>
            <a:r>
              <a:rPr lang="en-US" sz="2000" dirty="0" smtClean="0">
                <a:solidFill>
                  <a:schemeClr val="bg1"/>
                </a:solidFill>
              </a:rPr>
              <a:t>2 mm stone</a:t>
            </a:r>
          </a:p>
          <a:p>
            <a:pPr algn="ctr"/>
            <a:r>
              <a:rPr lang="en-US" sz="2000" dirty="0">
                <a:solidFill>
                  <a:schemeClr val="bg1"/>
                </a:solidFill>
              </a:rPr>
              <a:t>p</a:t>
            </a:r>
            <a:r>
              <a:rPr lang="en-US" sz="2000" dirty="0" smtClean="0">
                <a:solidFill>
                  <a:schemeClr val="bg1"/>
                </a:solidFill>
              </a:rPr>
              <a:t>roximal to </a:t>
            </a:r>
          </a:p>
          <a:p>
            <a:pPr algn="ctr"/>
            <a:r>
              <a:rPr lang="en-US" sz="2000" dirty="0" smtClean="0">
                <a:solidFill>
                  <a:schemeClr val="bg1"/>
                </a:solidFill>
              </a:rPr>
              <a:t>stricture of</a:t>
            </a:r>
          </a:p>
          <a:p>
            <a:pPr algn="ctr"/>
            <a:r>
              <a:rPr lang="en-US" sz="2000" dirty="0" smtClean="0">
                <a:solidFill>
                  <a:schemeClr val="bg1"/>
                </a:solidFill>
              </a:rPr>
              <a:t>right</a:t>
            </a:r>
          </a:p>
          <a:p>
            <a:pPr algn="ctr"/>
            <a:r>
              <a:rPr lang="en-US" sz="2000" dirty="0" smtClean="0">
                <a:solidFill>
                  <a:schemeClr val="bg1"/>
                </a:solidFill>
              </a:rPr>
              <a:t>Wharton’s duct</a:t>
            </a:r>
            <a:endParaRPr lang="en-US" sz="2000" dirty="0">
              <a:solidFill>
                <a:schemeClr val="bg1"/>
              </a:solidFill>
            </a:endParaRPr>
          </a:p>
        </p:txBody>
      </p:sp>
      <p:cxnSp>
        <p:nvCxnSpPr>
          <p:cNvPr id="15" name="Straight Arrow Connector 14"/>
          <p:cNvCxnSpPr/>
          <p:nvPr/>
        </p:nvCxnSpPr>
        <p:spPr>
          <a:xfrm>
            <a:off x="5107345" y="2414548"/>
            <a:ext cx="444234" cy="89984"/>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107345" y="2414548"/>
            <a:ext cx="2055455" cy="2691046"/>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 name="Straight Arrow Connector 2"/>
          <p:cNvCxnSpPr/>
          <p:nvPr/>
        </p:nvCxnSpPr>
        <p:spPr>
          <a:xfrm>
            <a:off x="5107345" y="2414548"/>
            <a:ext cx="2512655" cy="104263"/>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985651" y="3034855"/>
            <a:ext cx="764376" cy="400110"/>
          </a:xfrm>
          <a:prstGeom prst="rect">
            <a:avLst/>
          </a:prstGeom>
          <a:noFill/>
        </p:spPr>
        <p:txBody>
          <a:bodyPr wrap="none" rtlCol="0">
            <a:spAutoFit/>
          </a:bodyPr>
          <a:lstStyle/>
          <a:p>
            <a:r>
              <a:rPr lang="en-US" sz="2000" dirty="0" smtClean="0">
                <a:solidFill>
                  <a:schemeClr val="bg1"/>
                </a:solidFill>
              </a:rPr>
              <a:t>stone</a:t>
            </a:r>
            <a:endParaRPr lang="en-US" sz="2000" dirty="0">
              <a:solidFill>
                <a:schemeClr val="bg1"/>
              </a:solidFill>
            </a:endParaRPr>
          </a:p>
        </p:txBody>
      </p:sp>
      <p:cxnSp>
        <p:nvCxnSpPr>
          <p:cNvPr id="17" name="Straight Arrow Connector 16"/>
          <p:cNvCxnSpPr/>
          <p:nvPr/>
        </p:nvCxnSpPr>
        <p:spPr>
          <a:xfrm flipH="1" flipV="1">
            <a:off x="914400" y="1704897"/>
            <a:ext cx="2286000" cy="1419303"/>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2514600" y="3417332"/>
            <a:ext cx="762000" cy="1535668"/>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657600" y="3299226"/>
            <a:ext cx="3200400" cy="1882374"/>
          </a:xfrm>
          <a:prstGeom prst="straightConnector1">
            <a:avLst/>
          </a:prstGeom>
          <a:ln w="127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01353" y="0"/>
            <a:ext cx="1651221" cy="400110"/>
          </a:xfrm>
          <a:prstGeom prst="rect">
            <a:avLst/>
          </a:prstGeom>
          <a:noFill/>
        </p:spPr>
        <p:txBody>
          <a:bodyPr wrap="none" rtlCol="0">
            <a:spAutoFit/>
          </a:bodyPr>
          <a:lstStyle/>
          <a:p>
            <a:r>
              <a:rPr lang="en-US" sz="2000" dirty="0" err="1" smtClean="0">
                <a:solidFill>
                  <a:schemeClr val="bg1"/>
                </a:solidFill>
              </a:rPr>
              <a:t>sialendoscopy</a:t>
            </a:r>
            <a:endParaRPr lang="en-US" sz="2000" dirty="0">
              <a:solidFill>
                <a:schemeClr val="bg1"/>
              </a:solidFill>
            </a:endParaRPr>
          </a:p>
        </p:txBody>
      </p:sp>
      <p:sp>
        <p:nvSpPr>
          <p:cNvPr id="19" name="TextBox 18"/>
          <p:cNvSpPr txBox="1"/>
          <p:nvPr/>
        </p:nvSpPr>
        <p:spPr>
          <a:xfrm>
            <a:off x="228600" y="76944"/>
            <a:ext cx="465192" cy="646331"/>
          </a:xfrm>
          <a:prstGeom prst="rect">
            <a:avLst/>
          </a:prstGeom>
          <a:solidFill>
            <a:schemeClr val="tx1"/>
          </a:solidFill>
        </p:spPr>
        <p:txBody>
          <a:bodyPr wrap="none" rtlCol="0">
            <a:spAutoFit/>
          </a:bodyPr>
          <a:lstStyle/>
          <a:p>
            <a:r>
              <a:rPr lang="en-US" sz="3600" b="1" dirty="0" smtClean="0">
                <a:solidFill>
                  <a:schemeClr val="bg1"/>
                </a:solidFill>
              </a:rPr>
              <a:t>A</a:t>
            </a:r>
            <a:endParaRPr lang="en-US" sz="3600" b="1" dirty="0">
              <a:solidFill>
                <a:schemeClr val="bg1"/>
              </a:solidFill>
            </a:endParaRPr>
          </a:p>
        </p:txBody>
      </p:sp>
      <p:sp>
        <p:nvSpPr>
          <p:cNvPr id="20" name="TextBox 19"/>
          <p:cNvSpPr txBox="1"/>
          <p:nvPr/>
        </p:nvSpPr>
        <p:spPr>
          <a:xfrm>
            <a:off x="8678809" y="249412"/>
            <a:ext cx="442750" cy="646331"/>
          </a:xfrm>
          <a:prstGeom prst="rect">
            <a:avLst/>
          </a:prstGeom>
          <a:solidFill>
            <a:schemeClr val="tx1"/>
          </a:solidFill>
        </p:spPr>
        <p:txBody>
          <a:bodyPr wrap="none" rtlCol="0">
            <a:spAutoFit/>
          </a:bodyPr>
          <a:lstStyle/>
          <a:p>
            <a:r>
              <a:rPr lang="en-US" sz="3600" b="1" dirty="0" smtClean="0">
                <a:solidFill>
                  <a:schemeClr val="bg1"/>
                </a:solidFill>
              </a:rPr>
              <a:t>B</a:t>
            </a:r>
            <a:endParaRPr lang="en-US" sz="3600" b="1" dirty="0">
              <a:solidFill>
                <a:schemeClr val="bg1"/>
              </a:solidFill>
            </a:endParaRPr>
          </a:p>
        </p:txBody>
      </p:sp>
      <p:sp>
        <p:nvSpPr>
          <p:cNvPr id="21" name="TextBox 20"/>
          <p:cNvSpPr txBox="1"/>
          <p:nvPr/>
        </p:nvSpPr>
        <p:spPr>
          <a:xfrm>
            <a:off x="217894" y="3299226"/>
            <a:ext cx="428322" cy="646331"/>
          </a:xfrm>
          <a:prstGeom prst="rect">
            <a:avLst/>
          </a:prstGeom>
          <a:solidFill>
            <a:schemeClr val="tx1"/>
          </a:solidFill>
        </p:spPr>
        <p:txBody>
          <a:bodyPr wrap="none" rtlCol="0">
            <a:spAutoFit/>
          </a:bodyPr>
          <a:lstStyle/>
          <a:p>
            <a:r>
              <a:rPr lang="en-US" sz="3600" b="1" dirty="0" smtClean="0">
                <a:solidFill>
                  <a:schemeClr val="bg1"/>
                </a:solidFill>
              </a:rPr>
              <a:t>C</a:t>
            </a:r>
            <a:endParaRPr lang="en-US" sz="3600" b="1" dirty="0">
              <a:solidFill>
                <a:schemeClr val="bg1"/>
              </a:solidFill>
            </a:endParaRPr>
          </a:p>
        </p:txBody>
      </p:sp>
      <p:sp>
        <p:nvSpPr>
          <p:cNvPr id="23" name="TextBox 22"/>
          <p:cNvSpPr txBox="1"/>
          <p:nvPr/>
        </p:nvSpPr>
        <p:spPr>
          <a:xfrm>
            <a:off x="8715679" y="3247007"/>
            <a:ext cx="476412" cy="646331"/>
          </a:xfrm>
          <a:prstGeom prst="rect">
            <a:avLst/>
          </a:prstGeom>
          <a:solidFill>
            <a:schemeClr val="tx1"/>
          </a:solidFill>
        </p:spPr>
        <p:txBody>
          <a:bodyPr wrap="none" rtlCol="0">
            <a:spAutoFit/>
          </a:bodyPr>
          <a:lstStyle/>
          <a:p>
            <a:r>
              <a:rPr lang="en-US" sz="3600" b="1" dirty="0" smtClean="0">
                <a:solidFill>
                  <a:schemeClr val="bg1"/>
                </a:solidFill>
              </a:rPr>
              <a:t>D</a:t>
            </a:r>
            <a:endParaRPr lang="en-US" sz="3600" b="1" dirty="0">
              <a:solidFill>
                <a:schemeClr val="bg1"/>
              </a:solidFill>
            </a:endParaRPr>
          </a:p>
        </p:txBody>
      </p:sp>
      <p:sp>
        <p:nvSpPr>
          <p:cNvPr id="24" name="TextBox 23"/>
          <p:cNvSpPr txBox="1"/>
          <p:nvPr/>
        </p:nvSpPr>
        <p:spPr>
          <a:xfrm>
            <a:off x="8182279" y="37815"/>
            <a:ext cx="533400" cy="523220"/>
          </a:xfrm>
          <a:prstGeom prst="rect">
            <a:avLst/>
          </a:prstGeom>
          <a:noFill/>
        </p:spPr>
        <p:txBody>
          <a:bodyPr wrap="square" rtlCol="0">
            <a:spAutoFit/>
          </a:bodyPr>
          <a:lstStyle/>
          <a:p>
            <a:r>
              <a:rPr lang="en-US" sz="2800" dirty="0" smtClean="0">
                <a:solidFill>
                  <a:schemeClr val="bg1"/>
                </a:solidFill>
              </a:rPr>
              <a:t>8</a:t>
            </a:r>
            <a:endParaRPr lang="en-US" sz="2800" dirty="0">
              <a:solidFill>
                <a:schemeClr val="bg1"/>
              </a:solidFill>
            </a:endParaRPr>
          </a:p>
        </p:txBody>
      </p:sp>
    </p:spTree>
    <p:extLst>
      <p:ext uri="{BB962C8B-B14F-4D97-AF65-F5344CB8AC3E}">
        <p14:creationId xmlns:p14="http://schemas.microsoft.com/office/powerpoint/2010/main" val="10576812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14400"/>
            <a:ext cx="11146919" cy="830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6815" y="3733800"/>
            <a:ext cx="3111173" cy="1015663"/>
          </a:xfrm>
          <a:prstGeom prst="rect">
            <a:avLst/>
          </a:prstGeom>
          <a:noFill/>
        </p:spPr>
        <p:txBody>
          <a:bodyPr wrap="none" rtlCol="0">
            <a:spAutoFit/>
          </a:bodyPr>
          <a:lstStyle/>
          <a:p>
            <a:pPr algn="ctr"/>
            <a:r>
              <a:rPr lang="en-US" sz="2000" dirty="0" smtClean="0">
                <a:solidFill>
                  <a:schemeClr val="bg1"/>
                </a:solidFill>
              </a:rPr>
              <a:t>R submandibular duct stone</a:t>
            </a:r>
          </a:p>
          <a:p>
            <a:pPr algn="ctr"/>
            <a:r>
              <a:rPr lang="en-US" sz="2000" dirty="0" smtClean="0">
                <a:solidFill>
                  <a:schemeClr val="bg1"/>
                </a:solidFill>
              </a:rPr>
              <a:t>with</a:t>
            </a:r>
          </a:p>
          <a:p>
            <a:pPr algn="ctr"/>
            <a:r>
              <a:rPr lang="en-US" sz="2000" dirty="0" smtClean="0">
                <a:solidFill>
                  <a:schemeClr val="bg1"/>
                </a:solidFill>
              </a:rPr>
              <a:t>shadow</a:t>
            </a:r>
            <a:endParaRPr lang="en-US" sz="2000" dirty="0">
              <a:solidFill>
                <a:schemeClr val="bg1"/>
              </a:solidFill>
            </a:endParaRPr>
          </a:p>
        </p:txBody>
      </p:sp>
      <p:cxnSp>
        <p:nvCxnSpPr>
          <p:cNvPr id="4" name="Straight Arrow Connector 3"/>
          <p:cNvCxnSpPr/>
          <p:nvPr/>
        </p:nvCxnSpPr>
        <p:spPr>
          <a:xfrm flipH="1" flipV="1">
            <a:off x="2819400" y="3657600"/>
            <a:ext cx="1066800" cy="304800"/>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2895600" y="4038600"/>
            <a:ext cx="1981200" cy="457200"/>
          </a:xfrm>
          <a:prstGeom prst="straightConnector1">
            <a:avLst/>
          </a:prstGeom>
          <a:ln w="34925">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124200" y="4419600"/>
            <a:ext cx="990600" cy="0"/>
          </a:xfrm>
          <a:prstGeom prst="straightConnector1">
            <a:avLst/>
          </a:prstGeom>
          <a:ln w="34925">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200400" y="4495800"/>
            <a:ext cx="990600" cy="381000"/>
          </a:xfrm>
          <a:prstGeom prst="straightConnector1">
            <a:avLst/>
          </a:prstGeom>
          <a:ln w="34925">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962400" y="1658882"/>
            <a:ext cx="1159228" cy="369332"/>
          </a:xfrm>
          <a:prstGeom prst="rect">
            <a:avLst/>
          </a:prstGeom>
          <a:noFill/>
        </p:spPr>
        <p:txBody>
          <a:bodyPr wrap="none" rtlCol="0">
            <a:spAutoFit/>
          </a:bodyPr>
          <a:lstStyle/>
          <a:p>
            <a:r>
              <a:rPr lang="en-US" dirty="0" smtClean="0">
                <a:solidFill>
                  <a:schemeClr val="bg1"/>
                </a:solidFill>
              </a:rPr>
              <a:t>mylohyoid</a:t>
            </a:r>
            <a:endParaRPr lang="en-US" dirty="0">
              <a:solidFill>
                <a:schemeClr val="bg1"/>
              </a:solidFill>
            </a:endParaRPr>
          </a:p>
        </p:txBody>
      </p:sp>
      <p:cxnSp>
        <p:nvCxnSpPr>
          <p:cNvPr id="22" name="Curved Connector 21"/>
          <p:cNvCxnSpPr/>
          <p:nvPr/>
        </p:nvCxnSpPr>
        <p:spPr>
          <a:xfrm rot="10800000" flipV="1">
            <a:off x="1981200" y="1843548"/>
            <a:ext cx="1981201" cy="518652"/>
          </a:xfrm>
          <a:prstGeom prst="curvedConnector3">
            <a:avLst>
              <a:gd name="adj1" fmla="val 61166"/>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 name="Curved Connector 26"/>
          <p:cNvCxnSpPr/>
          <p:nvPr/>
        </p:nvCxnSpPr>
        <p:spPr>
          <a:xfrm>
            <a:off x="5181600" y="1843548"/>
            <a:ext cx="2057400" cy="518653"/>
          </a:xfrm>
          <a:prstGeom prst="curvedConnector3">
            <a:avLst>
              <a:gd name="adj1" fmla="val 70430"/>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883206" y="1012551"/>
            <a:ext cx="1353640" cy="584775"/>
          </a:xfrm>
          <a:prstGeom prst="rect">
            <a:avLst/>
          </a:prstGeom>
          <a:noFill/>
        </p:spPr>
        <p:txBody>
          <a:bodyPr wrap="none" rtlCol="0">
            <a:spAutoFit/>
          </a:bodyPr>
          <a:lstStyle/>
          <a:p>
            <a:pPr algn="ctr"/>
            <a:r>
              <a:rPr lang="en-US" sz="1600" b="1" dirty="0" smtClean="0">
                <a:solidFill>
                  <a:schemeClr val="bg1"/>
                </a:solidFill>
              </a:rPr>
              <a:t>anterior belly</a:t>
            </a:r>
          </a:p>
          <a:p>
            <a:pPr algn="ctr"/>
            <a:r>
              <a:rPr lang="en-US" sz="1600" b="1" dirty="0" smtClean="0">
                <a:solidFill>
                  <a:schemeClr val="bg1"/>
                </a:solidFill>
              </a:rPr>
              <a:t>digastric</a:t>
            </a:r>
            <a:endParaRPr lang="en-US" sz="1600" b="1" dirty="0">
              <a:solidFill>
                <a:schemeClr val="bg1"/>
              </a:solidFill>
            </a:endParaRPr>
          </a:p>
        </p:txBody>
      </p:sp>
      <p:sp>
        <p:nvSpPr>
          <p:cNvPr id="30" name="TextBox 29"/>
          <p:cNvSpPr txBox="1"/>
          <p:nvPr/>
        </p:nvSpPr>
        <p:spPr>
          <a:xfrm>
            <a:off x="5370509" y="1027299"/>
            <a:ext cx="1329595" cy="584775"/>
          </a:xfrm>
          <a:prstGeom prst="rect">
            <a:avLst/>
          </a:prstGeom>
          <a:noFill/>
        </p:spPr>
        <p:txBody>
          <a:bodyPr wrap="none" rtlCol="0">
            <a:spAutoFit/>
          </a:bodyPr>
          <a:lstStyle/>
          <a:p>
            <a:pPr algn="ctr"/>
            <a:r>
              <a:rPr lang="en-US" sz="1600" b="1" dirty="0" smtClean="0">
                <a:solidFill>
                  <a:schemeClr val="bg1"/>
                </a:solidFill>
              </a:rPr>
              <a:t>anterior </a:t>
            </a:r>
            <a:r>
              <a:rPr lang="en-US" sz="1600" b="1" dirty="0">
                <a:solidFill>
                  <a:schemeClr val="bg1"/>
                </a:solidFill>
              </a:rPr>
              <a:t>belly</a:t>
            </a:r>
          </a:p>
          <a:p>
            <a:pPr algn="ctr"/>
            <a:r>
              <a:rPr lang="en-US" sz="1600" b="1" dirty="0">
                <a:solidFill>
                  <a:schemeClr val="bg1"/>
                </a:solidFill>
              </a:rPr>
              <a:t>digastric</a:t>
            </a:r>
          </a:p>
        </p:txBody>
      </p:sp>
      <p:sp>
        <p:nvSpPr>
          <p:cNvPr id="31" name="TextBox 30"/>
          <p:cNvSpPr txBox="1"/>
          <p:nvPr/>
        </p:nvSpPr>
        <p:spPr>
          <a:xfrm>
            <a:off x="4267146" y="2438400"/>
            <a:ext cx="1219308" cy="369332"/>
          </a:xfrm>
          <a:prstGeom prst="rect">
            <a:avLst/>
          </a:prstGeom>
          <a:noFill/>
        </p:spPr>
        <p:txBody>
          <a:bodyPr wrap="none" rtlCol="0">
            <a:spAutoFit/>
          </a:bodyPr>
          <a:lstStyle/>
          <a:p>
            <a:r>
              <a:rPr lang="en-US" dirty="0" smtClean="0">
                <a:solidFill>
                  <a:schemeClr val="bg1"/>
                </a:solidFill>
              </a:rPr>
              <a:t>geniohyoid</a:t>
            </a:r>
            <a:endParaRPr lang="en-US" dirty="0">
              <a:solidFill>
                <a:schemeClr val="bg1"/>
              </a:solidFill>
            </a:endParaRPr>
          </a:p>
        </p:txBody>
      </p:sp>
      <p:sp>
        <p:nvSpPr>
          <p:cNvPr id="1024" name="TextBox 1023"/>
          <p:cNvSpPr txBox="1"/>
          <p:nvPr/>
        </p:nvSpPr>
        <p:spPr>
          <a:xfrm>
            <a:off x="3009199" y="2623066"/>
            <a:ext cx="930063" cy="523220"/>
          </a:xfrm>
          <a:prstGeom prst="rect">
            <a:avLst/>
          </a:prstGeom>
          <a:noFill/>
        </p:spPr>
        <p:txBody>
          <a:bodyPr wrap="none" rtlCol="0">
            <a:spAutoFit/>
          </a:bodyPr>
          <a:lstStyle/>
          <a:p>
            <a:pPr algn="ctr"/>
            <a:r>
              <a:rPr lang="en-US" sz="1400" i="1" dirty="0" smtClean="0">
                <a:solidFill>
                  <a:schemeClr val="bg1"/>
                </a:solidFill>
              </a:rPr>
              <a:t>sublingual</a:t>
            </a:r>
          </a:p>
          <a:p>
            <a:pPr algn="ctr"/>
            <a:r>
              <a:rPr lang="en-US" sz="1400" i="1" dirty="0" smtClean="0">
                <a:solidFill>
                  <a:schemeClr val="bg1"/>
                </a:solidFill>
              </a:rPr>
              <a:t>gland</a:t>
            </a:r>
            <a:endParaRPr lang="en-US" sz="1400" i="1" dirty="0">
              <a:solidFill>
                <a:schemeClr val="bg1"/>
              </a:solidFill>
            </a:endParaRPr>
          </a:p>
        </p:txBody>
      </p:sp>
      <p:sp>
        <p:nvSpPr>
          <p:cNvPr id="1025" name="TextBox 1024"/>
          <p:cNvSpPr txBox="1"/>
          <p:nvPr/>
        </p:nvSpPr>
        <p:spPr>
          <a:xfrm>
            <a:off x="5658634" y="2667000"/>
            <a:ext cx="938077" cy="523220"/>
          </a:xfrm>
          <a:prstGeom prst="rect">
            <a:avLst/>
          </a:prstGeom>
          <a:noFill/>
        </p:spPr>
        <p:txBody>
          <a:bodyPr wrap="none" rtlCol="0">
            <a:spAutoFit/>
          </a:bodyPr>
          <a:lstStyle/>
          <a:p>
            <a:pPr algn="ctr"/>
            <a:r>
              <a:rPr lang="en-US" sz="1400" i="1" dirty="0">
                <a:solidFill>
                  <a:schemeClr val="bg1"/>
                </a:solidFill>
              </a:rPr>
              <a:t>sublingual</a:t>
            </a:r>
          </a:p>
          <a:p>
            <a:pPr algn="ctr"/>
            <a:r>
              <a:rPr lang="en-US" sz="1400" i="1" dirty="0">
                <a:solidFill>
                  <a:schemeClr val="bg1"/>
                </a:solidFill>
              </a:rPr>
              <a:t>gland</a:t>
            </a:r>
          </a:p>
        </p:txBody>
      </p:sp>
      <p:sp>
        <p:nvSpPr>
          <p:cNvPr id="1028" name="TextBox 1027"/>
          <p:cNvSpPr txBox="1"/>
          <p:nvPr/>
        </p:nvSpPr>
        <p:spPr>
          <a:xfrm>
            <a:off x="5316679" y="5638800"/>
            <a:ext cx="1968168" cy="923330"/>
          </a:xfrm>
          <a:prstGeom prst="rect">
            <a:avLst/>
          </a:prstGeom>
          <a:noFill/>
        </p:spPr>
        <p:txBody>
          <a:bodyPr wrap="none" rtlCol="0">
            <a:spAutoFit/>
          </a:bodyPr>
          <a:lstStyle/>
          <a:p>
            <a:pPr algn="ctr"/>
            <a:r>
              <a:rPr lang="en-US" dirty="0" smtClean="0">
                <a:solidFill>
                  <a:schemeClr val="bg1"/>
                </a:solidFill>
              </a:rPr>
              <a:t>Midline transverse</a:t>
            </a:r>
          </a:p>
          <a:p>
            <a:pPr algn="ctr"/>
            <a:r>
              <a:rPr lang="en-US" dirty="0" smtClean="0">
                <a:solidFill>
                  <a:schemeClr val="bg1"/>
                </a:solidFill>
              </a:rPr>
              <a:t>orientation of 14 </a:t>
            </a:r>
          </a:p>
          <a:p>
            <a:pPr algn="ctr"/>
            <a:r>
              <a:rPr lang="en-US" dirty="0" smtClean="0">
                <a:solidFill>
                  <a:schemeClr val="bg1"/>
                </a:solidFill>
              </a:rPr>
              <a:t>Megahertz probe</a:t>
            </a:r>
            <a:endParaRPr lang="en-US" dirty="0">
              <a:solidFill>
                <a:schemeClr val="bg1"/>
              </a:solidFill>
            </a:endParaRPr>
          </a:p>
        </p:txBody>
      </p:sp>
      <p:cxnSp>
        <p:nvCxnSpPr>
          <p:cNvPr id="1030" name="Straight Arrow Connector 1029"/>
          <p:cNvCxnSpPr/>
          <p:nvPr/>
        </p:nvCxnSpPr>
        <p:spPr>
          <a:xfrm flipV="1">
            <a:off x="7284847" y="5943600"/>
            <a:ext cx="944753" cy="156865"/>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0" y="15114"/>
            <a:ext cx="465192" cy="646331"/>
          </a:xfrm>
          <a:prstGeom prst="rect">
            <a:avLst/>
          </a:prstGeom>
          <a:solidFill>
            <a:schemeClr val="tx1"/>
          </a:solidFill>
        </p:spPr>
        <p:txBody>
          <a:bodyPr wrap="none" rtlCol="0">
            <a:spAutoFit/>
          </a:bodyPr>
          <a:lstStyle/>
          <a:p>
            <a:r>
              <a:rPr lang="en-US" sz="3600" b="1" dirty="0" smtClean="0">
                <a:solidFill>
                  <a:schemeClr val="bg1"/>
                </a:solidFill>
              </a:rPr>
              <a:t>A</a:t>
            </a:r>
            <a:endParaRPr lang="en-US" sz="3600" b="1" dirty="0">
              <a:solidFill>
                <a:schemeClr val="bg1"/>
              </a:solidFill>
            </a:endParaRPr>
          </a:p>
        </p:txBody>
      </p:sp>
      <p:sp>
        <p:nvSpPr>
          <p:cNvPr id="21" name="TextBox 20"/>
          <p:cNvSpPr txBox="1"/>
          <p:nvPr/>
        </p:nvSpPr>
        <p:spPr>
          <a:xfrm>
            <a:off x="8182279" y="399835"/>
            <a:ext cx="533400" cy="523220"/>
          </a:xfrm>
          <a:prstGeom prst="rect">
            <a:avLst/>
          </a:prstGeom>
          <a:noFill/>
        </p:spPr>
        <p:txBody>
          <a:bodyPr wrap="square" rtlCol="0">
            <a:spAutoFit/>
          </a:bodyPr>
          <a:lstStyle/>
          <a:p>
            <a:r>
              <a:rPr lang="en-US" sz="2800" dirty="0" smtClean="0">
                <a:solidFill>
                  <a:schemeClr val="bg1"/>
                </a:solidFill>
              </a:rPr>
              <a:t>9</a:t>
            </a:r>
            <a:endParaRPr lang="en-US" sz="2800" dirty="0">
              <a:solidFill>
                <a:schemeClr val="bg1"/>
              </a:solidFill>
            </a:endParaRPr>
          </a:p>
        </p:txBody>
      </p:sp>
    </p:spTree>
    <p:extLst>
      <p:ext uri="{BB962C8B-B14F-4D97-AF65-F5344CB8AC3E}">
        <p14:creationId xmlns:p14="http://schemas.microsoft.com/office/powerpoint/2010/main" val="5729229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85800"/>
            <a:ext cx="10786892" cy="7799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434502" y="5715000"/>
            <a:ext cx="1813895" cy="923330"/>
          </a:xfrm>
          <a:prstGeom prst="rect">
            <a:avLst/>
          </a:prstGeom>
          <a:noFill/>
        </p:spPr>
        <p:txBody>
          <a:bodyPr wrap="none" rtlCol="0">
            <a:spAutoFit/>
          </a:bodyPr>
          <a:lstStyle/>
          <a:p>
            <a:pPr algn="ctr"/>
            <a:r>
              <a:rPr lang="en-US" dirty="0" smtClean="0">
                <a:solidFill>
                  <a:schemeClr val="bg1"/>
                </a:solidFill>
              </a:rPr>
              <a:t>Depth = A ----- A  </a:t>
            </a:r>
          </a:p>
          <a:p>
            <a:pPr algn="ctr"/>
            <a:r>
              <a:rPr lang="en-US" dirty="0" smtClean="0">
                <a:solidFill>
                  <a:schemeClr val="bg1"/>
                </a:solidFill>
              </a:rPr>
              <a:t>Length = + ----- +</a:t>
            </a:r>
          </a:p>
          <a:p>
            <a:pPr algn="ctr"/>
            <a:r>
              <a:rPr lang="en-US" dirty="0" smtClean="0">
                <a:solidFill>
                  <a:schemeClr val="bg1"/>
                </a:solidFill>
              </a:rPr>
              <a:t>29.5 x 18.1 mm</a:t>
            </a:r>
            <a:endParaRPr lang="en-US" dirty="0">
              <a:solidFill>
                <a:schemeClr val="bg1"/>
              </a:solidFill>
            </a:endParaRPr>
          </a:p>
        </p:txBody>
      </p:sp>
      <p:sp>
        <p:nvSpPr>
          <p:cNvPr id="3" name="TextBox 2"/>
          <p:cNvSpPr txBox="1"/>
          <p:nvPr/>
        </p:nvSpPr>
        <p:spPr>
          <a:xfrm>
            <a:off x="4724400" y="5562600"/>
            <a:ext cx="2393604" cy="923330"/>
          </a:xfrm>
          <a:prstGeom prst="rect">
            <a:avLst/>
          </a:prstGeom>
          <a:noFill/>
        </p:spPr>
        <p:txBody>
          <a:bodyPr wrap="none" rtlCol="0">
            <a:spAutoFit/>
          </a:bodyPr>
          <a:lstStyle/>
          <a:p>
            <a:pPr algn="ctr"/>
            <a:r>
              <a:rPr lang="en-US" dirty="0" smtClean="0">
                <a:solidFill>
                  <a:schemeClr val="bg1"/>
                </a:solidFill>
              </a:rPr>
              <a:t>Transverse orientation</a:t>
            </a:r>
          </a:p>
          <a:p>
            <a:pPr algn="ctr"/>
            <a:r>
              <a:rPr lang="en-US" dirty="0" smtClean="0">
                <a:solidFill>
                  <a:schemeClr val="bg1"/>
                </a:solidFill>
              </a:rPr>
              <a:t> </a:t>
            </a:r>
            <a:r>
              <a:rPr lang="en-US" dirty="0">
                <a:solidFill>
                  <a:schemeClr val="bg1"/>
                </a:solidFill>
              </a:rPr>
              <a:t>of </a:t>
            </a:r>
            <a:r>
              <a:rPr lang="en-US" dirty="0" smtClean="0">
                <a:solidFill>
                  <a:schemeClr val="bg1"/>
                </a:solidFill>
              </a:rPr>
              <a:t>14 Megahertz probe</a:t>
            </a:r>
          </a:p>
          <a:p>
            <a:pPr algn="ctr"/>
            <a:r>
              <a:rPr lang="en-US" dirty="0">
                <a:solidFill>
                  <a:schemeClr val="bg1"/>
                </a:solidFill>
              </a:rPr>
              <a:t>o</a:t>
            </a:r>
            <a:r>
              <a:rPr lang="en-US" dirty="0" smtClean="0">
                <a:solidFill>
                  <a:schemeClr val="bg1"/>
                </a:solidFill>
              </a:rPr>
              <a:t>verlying right SMG</a:t>
            </a:r>
            <a:endParaRPr lang="en-US" dirty="0">
              <a:solidFill>
                <a:schemeClr val="bg1"/>
              </a:solidFill>
            </a:endParaRPr>
          </a:p>
        </p:txBody>
      </p:sp>
      <p:cxnSp>
        <p:nvCxnSpPr>
          <p:cNvPr id="5" name="Straight Arrow Connector 4"/>
          <p:cNvCxnSpPr/>
          <p:nvPr/>
        </p:nvCxnSpPr>
        <p:spPr>
          <a:xfrm>
            <a:off x="7239000" y="5943600"/>
            <a:ext cx="762000" cy="0"/>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20882863">
            <a:off x="6172360" y="2173036"/>
            <a:ext cx="1891287" cy="369332"/>
          </a:xfrm>
          <a:prstGeom prst="rect">
            <a:avLst/>
          </a:prstGeom>
          <a:noFill/>
        </p:spPr>
        <p:txBody>
          <a:bodyPr wrap="none" rtlCol="0">
            <a:spAutoFit/>
          </a:bodyPr>
          <a:lstStyle/>
          <a:p>
            <a:r>
              <a:rPr lang="en-US" dirty="0" smtClean="0">
                <a:solidFill>
                  <a:schemeClr val="bg1"/>
                </a:solidFill>
              </a:rPr>
              <a:t>Mylohyoid muscle</a:t>
            </a:r>
            <a:endParaRPr lang="en-US" dirty="0">
              <a:solidFill>
                <a:schemeClr val="bg1"/>
              </a:solidFill>
            </a:endParaRPr>
          </a:p>
        </p:txBody>
      </p:sp>
      <p:sp>
        <p:nvSpPr>
          <p:cNvPr id="7" name="TextBox 6"/>
          <p:cNvSpPr txBox="1"/>
          <p:nvPr/>
        </p:nvSpPr>
        <p:spPr>
          <a:xfrm>
            <a:off x="2614890" y="577334"/>
            <a:ext cx="633507" cy="369332"/>
          </a:xfrm>
          <a:prstGeom prst="rect">
            <a:avLst/>
          </a:prstGeom>
          <a:noFill/>
        </p:spPr>
        <p:txBody>
          <a:bodyPr wrap="none" rtlCol="0">
            <a:spAutoFit/>
          </a:bodyPr>
          <a:lstStyle/>
          <a:p>
            <a:r>
              <a:rPr lang="en-US" b="1" dirty="0" smtClean="0">
                <a:solidFill>
                  <a:schemeClr val="bg1"/>
                </a:solidFill>
              </a:rPr>
              <a:t>SKIN</a:t>
            </a:r>
            <a:endParaRPr lang="en-US" b="1" dirty="0">
              <a:solidFill>
                <a:schemeClr val="bg1"/>
              </a:solidFill>
            </a:endParaRPr>
          </a:p>
        </p:txBody>
      </p:sp>
      <p:sp>
        <p:nvSpPr>
          <p:cNvPr id="8" name="TextBox 7"/>
          <p:cNvSpPr txBox="1"/>
          <p:nvPr/>
        </p:nvSpPr>
        <p:spPr>
          <a:xfrm>
            <a:off x="6154617" y="4038600"/>
            <a:ext cx="1592103" cy="369332"/>
          </a:xfrm>
          <a:prstGeom prst="rect">
            <a:avLst/>
          </a:prstGeom>
          <a:noFill/>
        </p:spPr>
        <p:txBody>
          <a:bodyPr wrap="none" rtlCol="0">
            <a:spAutoFit/>
          </a:bodyPr>
          <a:lstStyle/>
          <a:p>
            <a:r>
              <a:rPr lang="en-US" dirty="0" smtClean="0">
                <a:solidFill>
                  <a:schemeClr val="bg1"/>
                </a:solidFill>
              </a:rPr>
              <a:t>Floor of mouth</a:t>
            </a:r>
            <a:endParaRPr lang="en-US" dirty="0">
              <a:solidFill>
                <a:schemeClr val="bg1"/>
              </a:solidFill>
            </a:endParaRPr>
          </a:p>
        </p:txBody>
      </p:sp>
      <p:sp>
        <p:nvSpPr>
          <p:cNvPr id="9" name="TextBox 8"/>
          <p:cNvSpPr txBox="1"/>
          <p:nvPr/>
        </p:nvSpPr>
        <p:spPr>
          <a:xfrm>
            <a:off x="838200" y="1676400"/>
            <a:ext cx="2323478" cy="646331"/>
          </a:xfrm>
          <a:prstGeom prst="rect">
            <a:avLst/>
          </a:prstGeom>
          <a:noFill/>
        </p:spPr>
        <p:txBody>
          <a:bodyPr wrap="square" rtlCol="0">
            <a:spAutoFit/>
          </a:bodyPr>
          <a:lstStyle/>
          <a:p>
            <a:pPr algn="ctr"/>
            <a:r>
              <a:rPr lang="en-US" dirty="0" smtClean="0">
                <a:solidFill>
                  <a:schemeClr val="bg1"/>
                </a:solidFill>
              </a:rPr>
              <a:t>SMG with</a:t>
            </a:r>
          </a:p>
          <a:p>
            <a:pPr algn="ctr"/>
            <a:r>
              <a:rPr lang="en-US" dirty="0" smtClean="0">
                <a:solidFill>
                  <a:schemeClr val="bg1"/>
                </a:solidFill>
              </a:rPr>
              <a:t>dilated ductal system</a:t>
            </a:r>
            <a:endParaRPr lang="en-US" dirty="0">
              <a:solidFill>
                <a:schemeClr val="bg1"/>
              </a:solidFill>
            </a:endParaRPr>
          </a:p>
        </p:txBody>
      </p:sp>
      <p:cxnSp>
        <p:nvCxnSpPr>
          <p:cNvPr id="11" name="Straight Arrow Connector 10"/>
          <p:cNvCxnSpPr/>
          <p:nvPr/>
        </p:nvCxnSpPr>
        <p:spPr>
          <a:xfrm>
            <a:off x="3048000" y="2266265"/>
            <a:ext cx="457200" cy="172135"/>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 y="254168"/>
            <a:ext cx="442750" cy="646331"/>
          </a:xfrm>
          <a:prstGeom prst="rect">
            <a:avLst/>
          </a:prstGeom>
          <a:solidFill>
            <a:schemeClr val="tx1"/>
          </a:solidFill>
        </p:spPr>
        <p:txBody>
          <a:bodyPr wrap="none" rtlCol="0">
            <a:spAutoFit/>
          </a:bodyPr>
          <a:lstStyle/>
          <a:p>
            <a:r>
              <a:rPr lang="en-US" sz="3600" b="1" dirty="0" smtClean="0">
                <a:solidFill>
                  <a:schemeClr val="bg1"/>
                </a:solidFill>
              </a:rPr>
              <a:t>B</a:t>
            </a:r>
            <a:endParaRPr lang="en-US" sz="3600" b="1" dirty="0">
              <a:solidFill>
                <a:schemeClr val="bg1"/>
              </a:solidFill>
            </a:endParaRPr>
          </a:p>
        </p:txBody>
      </p:sp>
      <p:sp>
        <p:nvSpPr>
          <p:cNvPr id="13" name="TextBox 12"/>
          <p:cNvSpPr txBox="1"/>
          <p:nvPr/>
        </p:nvSpPr>
        <p:spPr>
          <a:xfrm>
            <a:off x="8305800" y="577333"/>
            <a:ext cx="533400" cy="523220"/>
          </a:xfrm>
          <a:prstGeom prst="rect">
            <a:avLst/>
          </a:prstGeom>
          <a:noFill/>
        </p:spPr>
        <p:txBody>
          <a:bodyPr wrap="square" rtlCol="0">
            <a:spAutoFit/>
          </a:bodyPr>
          <a:lstStyle/>
          <a:p>
            <a:r>
              <a:rPr lang="en-US" sz="2800" dirty="0" smtClean="0">
                <a:solidFill>
                  <a:schemeClr val="bg1"/>
                </a:solidFill>
              </a:rPr>
              <a:t>9</a:t>
            </a:r>
            <a:endParaRPr lang="en-US" sz="2800" dirty="0">
              <a:solidFill>
                <a:schemeClr val="bg1"/>
              </a:solidFill>
            </a:endParaRPr>
          </a:p>
        </p:txBody>
      </p:sp>
    </p:spTree>
    <p:extLst>
      <p:ext uri="{BB962C8B-B14F-4D97-AF65-F5344CB8AC3E}">
        <p14:creationId xmlns:p14="http://schemas.microsoft.com/office/powerpoint/2010/main" val="30255666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42" y="381000"/>
            <a:ext cx="9719742"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827628" y="2332854"/>
            <a:ext cx="1874167" cy="369332"/>
          </a:xfrm>
          <a:prstGeom prst="rect">
            <a:avLst/>
          </a:prstGeom>
          <a:noFill/>
        </p:spPr>
        <p:txBody>
          <a:bodyPr wrap="none" rtlCol="0">
            <a:spAutoFit/>
          </a:bodyPr>
          <a:lstStyle/>
          <a:p>
            <a:r>
              <a:rPr lang="en-US" dirty="0" smtClean="0">
                <a:solidFill>
                  <a:schemeClr val="bg1"/>
                </a:solidFill>
              </a:rPr>
              <a:t>mylohyoid muscle</a:t>
            </a:r>
            <a:endParaRPr lang="en-US" dirty="0">
              <a:solidFill>
                <a:schemeClr val="bg1"/>
              </a:solidFill>
            </a:endParaRPr>
          </a:p>
        </p:txBody>
      </p:sp>
      <p:sp>
        <p:nvSpPr>
          <p:cNvPr id="3" name="TextBox 2"/>
          <p:cNvSpPr txBox="1"/>
          <p:nvPr/>
        </p:nvSpPr>
        <p:spPr>
          <a:xfrm>
            <a:off x="1057624" y="1676400"/>
            <a:ext cx="1684628" cy="646331"/>
          </a:xfrm>
          <a:prstGeom prst="rect">
            <a:avLst/>
          </a:prstGeom>
          <a:noFill/>
        </p:spPr>
        <p:txBody>
          <a:bodyPr wrap="none" rtlCol="0">
            <a:spAutoFit/>
          </a:bodyPr>
          <a:lstStyle/>
          <a:p>
            <a:pPr algn="ctr"/>
            <a:r>
              <a:rPr lang="en-US" dirty="0">
                <a:solidFill>
                  <a:schemeClr val="bg1"/>
                </a:solidFill>
              </a:rPr>
              <a:t>a</a:t>
            </a:r>
            <a:r>
              <a:rPr lang="en-US" dirty="0" smtClean="0">
                <a:solidFill>
                  <a:schemeClr val="bg1"/>
                </a:solidFill>
              </a:rPr>
              <a:t>nterior belly</a:t>
            </a:r>
          </a:p>
          <a:p>
            <a:pPr algn="ctr"/>
            <a:r>
              <a:rPr lang="en-US" dirty="0" smtClean="0">
                <a:solidFill>
                  <a:schemeClr val="bg1"/>
                </a:solidFill>
              </a:rPr>
              <a:t>digastric muscle</a:t>
            </a:r>
            <a:endParaRPr lang="en-US" dirty="0">
              <a:solidFill>
                <a:schemeClr val="bg1"/>
              </a:solidFill>
            </a:endParaRPr>
          </a:p>
        </p:txBody>
      </p:sp>
      <p:sp>
        <p:nvSpPr>
          <p:cNvPr id="5" name="TextBox 4"/>
          <p:cNvSpPr txBox="1"/>
          <p:nvPr/>
        </p:nvSpPr>
        <p:spPr>
          <a:xfrm>
            <a:off x="5165497" y="1828800"/>
            <a:ext cx="1684628" cy="646331"/>
          </a:xfrm>
          <a:prstGeom prst="rect">
            <a:avLst/>
          </a:prstGeom>
          <a:noFill/>
        </p:spPr>
        <p:txBody>
          <a:bodyPr wrap="none" rtlCol="0">
            <a:spAutoFit/>
          </a:bodyPr>
          <a:lstStyle/>
          <a:p>
            <a:pPr algn="ctr"/>
            <a:r>
              <a:rPr lang="en-US" dirty="0">
                <a:solidFill>
                  <a:schemeClr val="bg1"/>
                </a:solidFill>
              </a:rPr>
              <a:t>a</a:t>
            </a:r>
            <a:r>
              <a:rPr lang="en-US" dirty="0" smtClean="0">
                <a:solidFill>
                  <a:schemeClr val="bg1"/>
                </a:solidFill>
              </a:rPr>
              <a:t>nterior belly</a:t>
            </a:r>
          </a:p>
          <a:p>
            <a:pPr algn="ctr"/>
            <a:r>
              <a:rPr lang="en-US" dirty="0" smtClean="0">
                <a:solidFill>
                  <a:schemeClr val="bg1"/>
                </a:solidFill>
              </a:rPr>
              <a:t>digastric muscle</a:t>
            </a:r>
            <a:endParaRPr lang="en-US" dirty="0">
              <a:solidFill>
                <a:schemeClr val="bg1"/>
              </a:solidFill>
            </a:endParaRPr>
          </a:p>
        </p:txBody>
      </p:sp>
      <p:sp>
        <p:nvSpPr>
          <p:cNvPr id="4" name="TextBox 3"/>
          <p:cNvSpPr txBox="1"/>
          <p:nvPr/>
        </p:nvSpPr>
        <p:spPr>
          <a:xfrm>
            <a:off x="1187999" y="4081790"/>
            <a:ext cx="1144865" cy="646331"/>
          </a:xfrm>
          <a:prstGeom prst="rect">
            <a:avLst/>
          </a:prstGeom>
          <a:noFill/>
        </p:spPr>
        <p:txBody>
          <a:bodyPr wrap="none" rtlCol="0">
            <a:spAutoFit/>
          </a:bodyPr>
          <a:lstStyle/>
          <a:p>
            <a:pPr algn="ctr"/>
            <a:r>
              <a:rPr lang="en-US" i="1" dirty="0" smtClean="0">
                <a:solidFill>
                  <a:schemeClr val="bg1"/>
                </a:solidFill>
              </a:rPr>
              <a:t>sublingual</a:t>
            </a:r>
          </a:p>
          <a:p>
            <a:pPr algn="ctr"/>
            <a:r>
              <a:rPr lang="en-US" i="1" dirty="0" smtClean="0">
                <a:solidFill>
                  <a:schemeClr val="bg1"/>
                </a:solidFill>
              </a:rPr>
              <a:t>gland</a:t>
            </a:r>
            <a:endParaRPr lang="en-US" i="1" dirty="0">
              <a:solidFill>
                <a:schemeClr val="bg1"/>
              </a:solidFill>
            </a:endParaRPr>
          </a:p>
        </p:txBody>
      </p:sp>
      <p:sp>
        <p:nvSpPr>
          <p:cNvPr id="7" name="TextBox 6"/>
          <p:cNvSpPr txBox="1"/>
          <p:nvPr/>
        </p:nvSpPr>
        <p:spPr>
          <a:xfrm>
            <a:off x="5150399" y="4191000"/>
            <a:ext cx="1144865" cy="646331"/>
          </a:xfrm>
          <a:prstGeom prst="rect">
            <a:avLst/>
          </a:prstGeom>
          <a:noFill/>
        </p:spPr>
        <p:txBody>
          <a:bodyPr wrap="none" rtlCol="0">
            <a:spAutoFit/>
          </a:bodyPr>
          <a:lstStyle/>
          <a:p>
            <a:pPr algn="ctr"/>
            <a:r>
              <a:rPr lang="en-US" i="1" dirty="0" smtClean="0">
                <a:solidFill>
                  <a:schemeClr val="bg1"/>
                </a:solidFill>
              </a:rPr>
              <a:t>sublingual</a:t>
            </a:r>
          </a:p>
          <a:p>
            <a:pPr algn="ctr"/>
            <a:r>
              <a:rPr lang="en-US" i="1" dirty="0" smtClean="0">
                <a:solidFill>
                  <a:schemeClr val="bg1"/>
                </a:solidFill>
              </a:rPr>
              <a:t>gland</a:t>
            </a:r>
            <a:endParaRPr lang="en-US" i="1" dirty="0">
              <a:solidFill>
                <a:schemeClr val="bg1"/>
              </a:solidFill>
            </a:endParaRPr>
          </a:p>
        </p:txBody>
      </p:sp>
      <p:sp>
        <p:nvSpPr>
          <p:cNvPr id="6" name="TextBox 5"/>
          <p:cNvSpPr txBox="1"/>
          <p:nvPr/>
        </p:nvSpPr>
        <p:spPr>
          <a:xfrm>
            <a:off x="3183235" y="2895600"/>
            <a:ext cx="1219308" cy="646331"/>
          </a:xfrm>
          <a:prstGeom prst="rect">
            <a:avLst/>
          </a:prstGeom>
          <a:noFill/>
        </p:spPr>
        <p:txBody>
          <a:bodyPr wrap="none" rtlCol="0">
            <a:spAutoFit/>
          </a:bodyPr>
          <a:lstStyle/>
          <a:p>
            <a:pPr algn="ctr"/>
            <a:r>
              <a:rPr lang="en-US" dirty="0">
                <a:solidFill>
                  <a:schemeClr val="bg1"/>
                </a:solidFill>
              </a:rPr>
              <a:t>g</a:t>
            </a:r>
            <a:r>
              <a:rPr lang="en-US" dirty="0" smtClean="0">
                <a:solidFill>
                  <a:schemeClr val="bg1"/>
                </a:solidFill>
              </a:rPr>
              <a:t>eniohyoid</a:t>
            </a:r>
          </a:p>
          <a:p>
            <a:pPr algn="ctr"/>
            <a:r>
              <a:rPr lang="en-US" dirty="0" smtClean="0">
                <a:solidFill>
                  <a:schemeClr val="bg1"/>
                </a:solidFill>
              </a:rPr>
              <a:t>muscle</a:t>
            </a:r>
            <a:endParaRPr lang="en-US" dirty="0">
              <a:solidFill>
                <a:schemeClr val="bg1"/>
              </a:solidFill>
            </a:endParaRPr>
          </a:p>
        </p:txBody>
      </p:sp>
      <p:sp>
        <p:nvSpPr>
          <p:cNvPr id="8" name="TextBox 7"/>
          <p:cNvSpPr txBox="1"/>
          <p:nvPr/>
        </p:nvSpPr>
        <p:spPr>
          <a:xfrm>
            <a:off x="3166435" y="3826770"/>
            <a:ext cx="1378583" cy="646331"/>
          </a:xfrm>
          <a:prstGeom prst="rect">
            <a:avLst/>
          </a:prstGeom>
          <a:noFill/>
        </p:spPr>
        <p:txBody>
          <a:bodyPr wrap="none" rtlCol="0">
            <a:spAutoFit/>
          </a:bodyPr>
          <a:lstStyle/>
          <a:p>
            <a:pPr algn="ctr"/>
            <a:r>
              <a:rPr lang="en-US" dirty="0">
                <a:solidFill>
                  <a:schemeClr val="bg1"/>
                </a:solidFill>
              </a:rPr>
              <a:t>g</a:t>
            </a:r>
            <a:r>
              <a:rPr lang="en-US" dirty="0" smtClean="0">
                <a:solidFill>
                  <a:schemeClr val="bg1"/>
                </a:solidFill>
              </a:rPr>
              <a:t>enioglossus</a:t>
            </a:r>
          </a:p>
          <a:p>
            <a:pPr algn="ctr"/>
            <a:r>
              <a:rPr lang="en-US" dirty="0" smtClean="0">
                <a:solidFill>
                  <a:schemeClr val="bg1"/>
                </a:solidFill>
              </a:rPr>
              <a:t>muscle</a:t>
            </a:r>
            <a:endParaRPr lang="en-US" dirty="0">
              <a:solidFill>
                <a:schemeClr val="bg1"/>
              </a:solidFill>
            </a:endParaRPr>
          </a:p>
        </p:txBody>
      </p:sp>
      <p:sp>
        <p:nvSpPr>
          <p:cNvPr id="9" name="TextBox 8"/>
          <p:cNvSpPr txBox="1"/>
          <p:nvPr/>
        </p:nvSpPr>
        <p:spPr>
          <a:xfrm>
            <a:off x="3165176" y="914400"/>
            <a:ext cx="2724849" cy="461665"/>
          </a:xfrm>
          <a:prstGeom prst="rect">
            <a:avLst/>
          </a:prstGeom>
          <a:noFill/>
        </p:spPr>
        <p:txBody>
          <a:bodyPr wrap="none" rtlCol="0">
            <a:spAutoFit/>
          </a:bodyPr>
          <a:lstStyle/>
          <a:p>
            <a:r>
              <a:rPr lang="en-US" sz="2400" dirty="0">
                <a:solidFill>
                  <a:schemeClr val="bg1"/>
                </a:solidFill>
              </a:rPr>
              <a:t>s</a:t>
            </a:r>
            <a:r>
              <a:rPr lang="en-US" sz="2400" dirty="0" smtClean="0">
                <a:solidFill>
                  <a:schemeClr val="bg1"/>
                </a:solidFill>
              </a:rPr>
              <a:t>ubcutaneous tissue</a:t>
            </a:r>
            <a:endParaRPr lang="en-US" sz="2400" dirty="0">
              <a:solidFill>
                <a:schemeClr val="bg1"/>
              </a:solidFill>
            </a:endParaRPr>
          </a:p>
        </p:txBody>
      </p:sp>
      <p:sp>
        <p:nvSpPr>
          <p:cNvPr id="10" name="TextBox 9"/>
          <p:cNvSpPr txBox="1"/>
          <p:nvPr/>
        </p:nvSpPr>
        <p:spPr>
          <a:xfrm>
            <a:off x="304800" y="43934"/>
            <a:ext cx="827791" cy="461665"/>
          </a:xfrm>
          <a:prstGeom prst="rect">
            <a:avLst/>
          </a:prstGeom>
          <a:noFill/>
        </p:spPr>
        <p:txBody>
          <a:bodyPr wrap="none" rtlCol="0">
            <a:spAutoFit/>
          </a:bodyPr>
          <a:lstStyle/>
          <a:p>
            <a:r>
              <a:rPr lang="en-US" sz="2400" dirty="0" smtClean="0">
                <a:solidFill>
                  <a:schemeClr val="bg1"/>
                </a:solidFill>
              </a:rPr>
              <a:t>Right</a:t>
            </a:r>
            <a:endParaRPr lang="en-US" sz="2400" dirty="0">
              <a:solidFill>
                <a:schemeClr val="bg1"/>
              </a:solidFill>
            </a:endParaRPr>
          </a:p>
        </p:txBody>
      </p:sp>
      <p:sp>
        <p:nvSpPr>
          <p:cNvPr id="12" name="TextBox 11"/>
          <p:cNvSpPr txBox="1"/>
          <p:nvPr/>
        </p:nvSpPr>
        <p:spPr>
          <a:xfrm>
            <a:off x="7962000" y="43334"/>
            <a:ext cx="662874" cy="461665"/>
          </a:xfrm>
          <a:prstGeom prst="rect">
            <a:avLst/>
          </a:prstGeom>
          <a:noFill/>
        </p:spPr>
        <p:txBody>
          <a:bodyPr wrap="none" rtlCol="0">
            <a:spAutoFit/>
          </a:bodyPr>
          <a:lstStyle/>
          <a:p>
            <a:r>
              <a:rPr lang="en-US" sz="2400" dirty="0" smtClean="0">
                <a:solidFill>
                  <a:schemeClr val="bg1"/>
                </a:solidFill>
              </a:rPr>
              <a:t>Left</a:t>
            </a:r>
            <a:endParaRPr lang="en-US" sz="2400" dirty="0">
              <a:solidFill>
                <a:schemeClr val="bg1"/>
              </a:solidFill>
            </a:endParaRPr>
          </a:p>
        </p:txBody>
      </p:sp>
      <p:sp>
        <p:nvSpPr>
          <p:cNvPr id="13" name="TextBox 12"/>
          <p:cNvSpPr txBox="1"/>
          <p:nvPr/>
        </p:nvSpPr>
        <p:spPr>
          <a:xfrm>
            <a:off x="6400800" y="5638800"/>
            <a:ext cx="722505" cy="400110"/>
          </a:xfrm>
          <a:prstGeom prst="rect">
            <a:avLst/>
          </a:prstGeom>
          <a:noFill/>
        </p:spPr>
        <p:txBody>
          <a:bodyPr wrap="none" rtlCol="0">
            <a:spAutoFit/>
          </a:bodyPr>
          <a:lstStyle/>
          <a:p>
            <a:r>
              <a:rPr lang="en-US" sz="2000" dirty="0" smtClean="0">
                <a:solidFill>
                  <a:schemeClr val="bg1"/>
                </a:solidFill>
              </a:rPr>
              <a:t>Right</a:t>
            </a:r>
            <a:endParaRPr lang="en-US" sz="2000" dirty="0">
              <a:solidFill>
                <a:schemeClr val="bg1"/>
              </a:solidFill>
            </a:endParaRPr>
          </a:p>
        </p:txBody>
      </p:sp>
      <p:sp>
        <p:nvSpPr>
          <p:cNvPr id="14" name="TextBox 13"/>
          <p:cNvSpPr txBox="1"/>
          <p:nvPr/>
        </p:nvSpPr>
        <p:spPr>
          <a:xfrm>
            <a:off x="8386045" y="5635066"/>
            <a:ext cx="583173" cy="400110"/>
          </a:xfrm>
          <a:prstGeom prst="rect">
            <a:avLst/>
          </a:prstGeom>
          <a:noFill/>
        </p:spPr>
        <p:txBody>
          <a:bodyPr wrap="none" rtlCol="0">
            <a:spAutoFit/>
          </a:bodyPr>
          <a:lstStyle/>
          <a:p>
            <a:r>
              <a:rPr lang="en-US" sz="2000" dirty="0" smtClean="0">
                <a:solidFill>
                  <a:schemeClr val="bg1"/>
                </a:solidFill>
              </a:rPr>
              <a:t>Left</a:t>
            </a:r>
            <a:endParaRPr lang="en-US" sz="2000" dirty="0">
              <a:solidFill>
                <a:schemeClr val="bg1"/>
              </a:solidFill>
            </a:endParaRPr>
          </a:p>
        </p:txBody>
      </p:sp>
      <p:sp>
        <p:nvSpPr>
          <p:cNvPr id="11" name="TextBox 10"/>
          <p:cNvSpPr txBox="1"/>
          <p:nvPr/>
        </p:nvSpPr>
        <p:spPr>
          <a:xfrm>
            <a:off x="6348163" y="4081790"/>
            <a:ext cx="2726837" cy="1323439"/>
          </a:xfrm>
          <a:prstGeom prst="rect">
            <a:avLst/>
          </a:prstGeom>
          <a:noFill/>
        </p:spPr>
        <p:txBody>
          <a:bodyPr wrap="none" rtlCol="0">
            <a:spAutoFit/>
          </a:bodyPr>
          <a:lstStyle/>
          <a:p>
            <a:pPr algn="ctr"/>
            <a:r>
              <a:rPr lang="en-US" sz="2000" dirty="0">
                <a:solidFill>
                  <a:schemeClr val="bg1"/>
                </a:solidFill>
              </a:rPr>
              <a:t>m</a:t>
            </a:r>
            <a:r>
              <a:rPr lang="en-US" sz="2000" dirty="0" smtClean="0">
                <a:solidFill>
                  <a:schemeClr val="bg1"/>
                </a:solidFill>
              </a:rPr>
              <a:t>idline transverse</a:t>
            </a:r>
          </a:p>
          <a:p>
            <a:pPr algn="ctr"/>
            <a:r>
              <a:rPr lang="en-US" sz="2000" dirty="0" smtClean="0">
                <a:solidFill>
                  <a:schemeClr val="bg1"/>
                </a:solidFill>
              </a:rPr>
              <a:t>orientation of 10  </a:t>
            </a:r>
          </a:p>
          <a:p>
            <a:pPr algn="ctr"/>
            <a:r>
              <a:rPr lang="en-US" sz="2000" dirty="0" smtClean="0">
                <a:solidFill>
                  <a:schemeClr val="bg1"/>
                </a:solidFill>
              </a:rPr>
              <a:t>megahertz probe</a:t>
            </a:r>
          </a:p>
          <a:p>
            <a:pPr algn="ctr"/>
            <a:r>
              <a:rPr lang="en-US" sz="2000" dirty="0" smtClean="0">
                <a:solidFill>
                  <a:schemeClr val="bg1"/>
                </a:solidFill>
              </a:rPr>
              <a:t>(frequency of 5-14 MHz)</a:t>
            </a:r>
            <a:endParaRPr lang="en-US" sz="2000" dirty="0">
              <a:solidFill>
                <a:schemeClr val="bg1"/>
              </a:solidFill>
            </a:endParaRPr>
          </a:p>
        </p:txBody>
      </p:sp>
      <p:sp>
        <p:nvSpPr>
          <p:cNvPr id="16" name="TextBox 15"/>
          <p:cNvSpPr txBox="1"/>
          <p:nvPr/>
        </p:nvSpPr>
        <p:spPr>
          <a:xfrm>
            <a:off x="8610600" y="10076"/>
            <a:ext cx="533400" cy="523220"/>
          </a:xfrm>
          <a:prstGeom prst="rect">
            <a:avLst/>
          </a:prstGeom>
          <a:noFill/>
        </p:spPr>
        <p:txBody>
          <a:bodyPr wrap="square" rtlCol="0">
            <a:spAutoFit/>
          </a:bodyPr>
          <a:lstStyle/>
          <a:p>
            <a:r>
              <a:rPr lang="en-US" sz="2800" dirty="0" smtClean="0">
                <a:solidFill>
                  <a:schemeClr val="bg1"/>
                </a:solidFill>
              </a:rPr>
              <a:t>2</a:t>
            </a:r>
            <a:endParaRPr lang="en-US" sz="2800" dirty="0">
              <a:solidFill>
                <a:schemeClr val="bg1"/>
              </a:solidFill>
            </a:endParaRPr>
          </a:p>
        </p:txBody>
      </p:sp>
    </p:spTree>
    <p:extLst>
      <p:ext uri="{BB962C8B-B14F-4D97-AF65-F5344CB8AC3E}">
        <p14:creationId xmlns:p14="http://schemas.microsoft.com/office/powerpoint/2010/main" val="13894979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9849776" cy="682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43000" y="5181600"/>
            <a:ext cx="2250296" cy="646331"/>
          </a:xfrm>
          <a:prstGeom prst="rect">
            <a:avLst/>
          </a:prstGeom>
          <a:noFill/>
        </p:spPr>
        <p:txBody>
          <a:bodyPr wrap="none" rtlCol="0">
            <a:spAutoFit/>
          </a:bodyPr>
          <a:lstStyle/>
          <a:p>
            <a:pPr algn="ctr"/>
            <a:r>
              <a:rPr lang="en-US" dirty="0" smtClean="0">
                <a:solidFill>
                  <a:schemeClr val="bg1"/>
                </a:solidFill>
              </a:rPr>
              <a:t>stone width = 7.9 mm</a:t>
            </a:r>
          </a:p>
          <a:p>
            <a:pPr algn="ctr"/>
            <a:r>
              <a:rPr lang="en-US" dirty="0" smtClean="0">
                <a:solidFill>
                  <a:schemeClr val="bg1"/>
                </a:solidFill>
              </a:rPr>
              <a:t>A+ --- A+</a:t>
            </a:r>
          </a:p>
        </p:txBody>
      </p:sp>
      <p:sp>
        <p:nvSpPr>
          <p:cNvPr id="3" name="TextBox 2"/>
          <p:cNvSpPr txBox="1"/>
          <p:nvPr/>
        </p:nvSpPr>
        <p:spPr>
          <a:xfrm rot="19048122">
            <a:off x="3456540" y="2201199"/>
            <a:ext cx="1159228" cy="369332"/>
          </a:xfrm>
          <a:prstGeom prst="rect">
            <a:avLst/>
          </a:prstGeom>
          <a:noFill/>
        </p:spPr>
        <p:txBody>
          <a:bodyPr wrap="none" rtlCol="0">
            <a:spAutoFit/>
          </a:bodyPr>
          <a:lstStyle/>
          <a:p>
            <a:r>
              <a:rPr lang="en-US" dirty="0" smtClean="0">
                <a:solidFill>
                  <a:schemeClr val="bg1"/>
                </a:solidFill>
              </a:rPr>
              <a:t>mylohyoid</a:t>
            </a:r>
            <a:endParaRPr lang="en-US" dirty="0">
              <a:solidFill>
                <a:schemeClr val="bg1"/>
              </a:solidFill>
            </a:endParaRPr>
          </a:p>
        </p:txBody>
      </p:sp>
      <p:sp>
        <p:nvSpPr>
          <p:cNvPr id="4" name="TextBox 3"/>
          <p:cNvSpPr txBox="1"/>
          <p:nvPr/>
        </p:nvSpPr>
        <p:spPr>
          <a:xfrm>
            <a:off x="838200" y="2957561"/>
            <a:ext cx="1612942" cy="646331"/>
          </a:xfrm>
          <a:prstGeom prst="rect">
            <a:avLst/>
          </a:prstGeom>
          <a:noFill/>
        </p:spPr>
        <p:txBody>
          <a:bodyPr wrap="none" rtlCol="0">
            <a:spAutoFit/>
          </a:bodyPr>
          <a:lstStyle/>
          <a:p>
            <a:pPr algn="ctr"/>
            <a:r>
              <a:rPr lang="en-US" dirty="0" smtClean="0">
                <a:solidFill>
                  <a:schemeClr val="bg1"/>
                </a:solidFill>
              </a:rPr>
              <a:t>Submandibular</a:t>
            </a:r>
          </a:p>
          <a:p>
            <a:pPr algn="ctr"/>
            <a:r>
              <a:rPr lang="en-US" dirty="0" smtClean="0">
                <a:solidFill>
                  <a:schemeClr val="bg1"/>
                </a:solidFill>
              </a:rPr>
              <a:t>gland</a:t>
            </a:r>
            <a:endParaRPr lang="en-US" dirty="0">
              <a:solidFill>
                <a:schemeClr val="bg1"/>
              </a:solidFill>
            </a:endParaRPr>
          </a:p>
        </p:txBody>
      </p:sp>
      <p:sp>
        <p:nvSpPr>
          <p:cNvPr id="6" name="TextBox 5"/>
          <p:cNvSpPr txBox="1"/>
          <p:nvPr/>
        </p:nvSpPr>
        <p:spPr>
          <a:xfrm>
            <a:off x="152400" y="381000"/>
            <a:ext cx="428322" cy="646331"/>
          </a:xfrm>
          <a:prstGeom prst="rect">
            <a:avLst/>
          </a:prstGeom>
          <a:solidFill>
            <a:schemeClr val="tx1"/>
          </a:solidFill>
        </p:spPr>
        <p:txBody>
          <a:bodyPr wrap="none" rtlCol="0">
            <a:spAutoFit/>
          </a:bodyPr>
          <a:lstStyle/>
          <a:p>
            <a:r>
              <a:rPr lang="en-US" sz="3600" b="1" dirty="0" smtClean="0">
                <a:solidFill>
                  <a:schemeClr val="bg1"/>
                </a:solidFill>
              </a:rPr>
              <a:t>C</a:t>
            </a:r>
            <a:endParaRPr lang="en-US" sz="3600" b="1" dirty="0">
              <a:solidFill>
                <a:schemeClr val="bg1"/>
              </a:solidFill>
            </a:endParaRPr>
          </a:p>
        </p:txBody>
      </p:sp>
      <p:sp>
        <p:nvSpPr>
          <p:cNvPr id="7" name="TextBox 6"/>
          <p:cNvSpPr txBox="1"/>
          <p:nvPr/>
        </p:nvSpPr>
        <p:spPr>
          <a:xfrm>
            <a:off x="7636914" y="704165"/>
            <a:ext cx="533400" cy="523220"/>
          </a:xfrm>
          <a:prstGeom prst="rect">
            <a:avLst/>
          </a:prstGeom>
          <a:noFill/>
        </p:spPr>
        <p:txBody>
          <a:bodyPr wrap="square" rtlCol="0">
            <a:spAutoFit/>
          </a:bodyPr>
          <a:lstStyle/>
          <a:p>
            <a:r>
              <a:rPr lang="en-US" sz="2800" dirty="0" smtClean="0">
                <a:solidFill>
                  <a:schemeClr val="bg1"/>
                </a:solidFill>
              </a:rPr>
              <a:t>9</a:t>
            </a:r>
            <a:endParaRPr lang="en-US" sz="2800" dirty="0">
              <a:solidFill>
                <a:schemeClr val="bg1"/>
              </a:solidFill>
            </a:endParaRPr>
          </a:p>
        </p:txBody>
      </p:sp>
    </p:spTree>
    <p:extLst>
      <p:ext uri="{BB962C8B-B14F-4D97-AF65-F5344CB8AC3E}">
        <p14:creationId xmlns:p14="http://schemas.microsoft.com/office/powerpoint/2010/main" val="6930052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92000"/>
            <a:ext cx="3676200" cy="2757150"/>
          </a:xfrm>
          <a:prstGeom prst="rect">
            <a:avLst/>
          </a:prstGeom>
        </p:spPr>
      </p:pic>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4800"/>
            <a:ext cx="4320507" cy="4033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1631405045"/>
              </p:ext>
            </p:extLst>
          </p:nvPr>
        </p:nvGraphicFramePr>
        <p:xfrm>
          <a:off x="28800" y="2286000"/>
          <a:ext cx="9144000" cy="5029199"/>
        </p:xfrm>
        <a:graphic>
          <a:graphicData uri="http://schemas.openxmlformats.org/drawingml/2006/table">
            <a:tbl>
              <a:tblPr/>
              <a:tblGrid>
                <a:gridCol w="3048000"/>
                <a:gridCol w="3048000"/>
                <a:gridCol w="3048000"/>
              </a:tblGrid>
              <a:tr h="1680086">
                <a:tc>
                  <a:txBody>
                    <a:bodyPr/>
                    <a:lstStyle/>
                    <a:p>
                      <a:pPr algn="l" fontAlgn="t"/>
                      <a:r>
                        <a:rPr lang="en-US" sz="1200" b="1" dirty="0">
                          <a:effectLst/>
                          <a:latin typeface="inherit"/>
                        </a:rPr>
                        <a:t>Sialolithiasis Definition:</a:t>
                      </a:r>
                    </a:p>
                  </a:txBody>
                  <a:tcPr marL="50644" marR="50644" marT="50644" marB="50644">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1200" dirty="0">
                          <a:effectLst/>
                        </a:rPr>
                        <a:t>from </a:t>
                      </a:r>
                      <a:r>
                        <a:rPr lang="en-US" sz="1200" dirty="0" err="1">
                          <a:effectLst/>
                        </a:rPr>
                        <a:t>Goncalves</a:t>
                      </a:r>
                      <a:r>
                        <a:rPr lang="en-US" sz="1200" dirty="0">
                          <a:effectLst/>
                        </a:rPr>
                        <a:t> et al "Sonography in Diagnosis of Sialolithiasis"</a:t>
                      </a:r>
                    </a:p>
                  </a:txBody>
                  <a:tcPr marL="50644" marR="50644" marT="50644" marB="50644">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1200">
                          <a:effectLst/>
                        </a:rPr>
                        <a:t>J Ultrasound Med 2017;36:2227-2235</a:t>
                      </a:r>
                    </a:p>
                  </a:txBody>
                  <a:tcPr marL="50644" marR="50644" marT="50644" marB="50644">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r>
              <a:tr h="658529">
                <a:tc>
                  <a:txBody>
                    <a:bodyPr/>
                    <a:lstStyle/>
                    <a:p>
                      <a:pPr algn="l" fontAlgn="t"/>
                      <a:r>
                        <a:rPr lang="en-US" sz="1200">
                          <a:effectLst/>
                        </a:rPr>
                        <a:t> </a:t>
                      </a:r>
                      <a:r>
                        <a:rPr lang="en-US" sz="1200" i="1">
                          <a:effectLst/>
                        </a:rPr>
                        <a:t>"Hyperechoic reflexes with distal signal loss along the course of the duct"</a:t>
                      </a:r>
                      <a:endParaRPr lang="en-US" sz="1200">
                        <a:effectLst/>
                      </a:endParaRPr>
                    </a:p>
                  </a:txBody>
                  <a:tcPr marL="50644" marR="50644" marT="50644" marB="50644">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1200" b="1">
                          <a:effectLst/>
                          <a:latin typeface="inherit"/>
                        </a:rPr>
                        <a:t>Submandibular sonographic landmarks</a:t>
                      </a:r>
                    </a:p>
                  </a:txBody>
                  <a:tcPr marL="50644" marR="50644" marT="50644" marB="50644">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1200" b="1">
                          <a:effectLst/>
                          <a:latin typeface="inherit"/>
                        </a:rPr>
                        <a:t>Partoid sonographic landmarks</a:t>
                      </a:r>
                    </a:p>
                  </a:txBody>
                  <a:tcPr marL="50644" marR="50644" marT="50644" marB="50644">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r>
              <a:tr h="400672">
                <a:tc>
                  <a:txBody>
                    <a:bodyPr/>
                    <a:lstStyle/>
                    <a:p>
                      <a:pPr algn="l" fontAlgn="t"/>
                      <a:r>
                        <a:rPr lang="en-US" sz="1200" b="1">
                          <a:effectLst/>
                          <a:latin typeface="inherit"/>
                        </a:rPr>
                        <a:t>Intraparenchymal stone</a:t>
                      </a:r>
                    </a:p>
                  </a:txBody>
                  <a:tcPr marL="50644" marR="50644" marT="50644" marB="50644">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1200">
                          <a:effectLst/>
                        </a:rPr>
                        <a:t>proximally located in parenchyma</a:t>
                      </a:r>
                    </a:p>
                  </a:txBody>
                  <a:tcPr marL="50644" marR="50644" marT="50644" marB="50644">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1200">
                          <a:effectLst/>
                        </a:rPr>
                        <a:t>proximally located in parenchyma</a:t>
                      </a:r>
                    </a:p>
                  </a:txBody>
                  <a:tcPr marL="50644" marR="50644" marT="50644" marB="50644">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r>
              <a:tr h="658529">
                <a:tc>
                  <a:txBody>
                    <a:bodyPr/>
                    <a:lstStyle/>
                    <a:p>
                      <a:pPr algn="l" fontAlgn="t"/>
                      <a:r>
                        <a:rPr lang="en-US" sz="1200" b="1">
                          <a:effectLst/>
                          <a:latin typeface="inherit"/>
                        </a:rPr>
                        <a:t>Proximal/hilar stone</a:t>
                      </a:r>
                    </a:p>
                  </a:txBody>
                  <a:tcPr marL="50644" marR="50644" marT="50644" marB="50644">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1200">
                          <a:effectLst/>
                        </a:rPr>
                        <a:t>1 cm proximal to 1 cm distal to the edge of the mylohyoid muscle</a:t>
                      </a:r>
                    </a:p>
                  </a:txBody>
                  <a:tcPr marL="50644" marR="50644" marT="50644" marB="50644">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1200">
                          <a:effectLst/>
                        </a:rPr>
                        <a:t>1 cm proximal to the posterior edge of masseter to middle of masseter muscle</a:t>
                      </a:r>
                    </a:p>
                  </a:txBody>
                  <a:tcPr marL="50644" marR="50644" marT="50644" marB="50644">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r>
              <a:tr h="658529">
                <a:tc>
                  <a:txBody>
                    <a:bodyPr/>
                    <a:lstStyle/>
                    <a:p>
                      <a:pPr algn="l" fontAlgn="t"/>
                      <a:r>
                        <a:rPr lang="en-US" sz="1200" b="1">
                          <a:effectLst/>
                          <a:latin typeface="inherit"/>
                        </a:rPr>
                        <a:t>Middle third</a:t>
                      </a:r>
                    </a:p>
                  </a:txBody>
                  <a:tcPr marL="50644" marR="50644" marT="50644" marB="50644">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1200">
                          <a:effectLst/>
                        </a:rPr>
                        <a:t>1 cm distal to the edge of the mylohyoid muscle to the sublingual gland</a:t>
                      </a:r>
                    </a:p>
                  </a:txBody>
                  <a:tcPr marL="50644" marR="50644" marT="50644" marB="50644">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en-US" sz="1200">
                          <a:effectLst/>
                        </a:rPr>
                        <a:t>middle of masseter muscle to to anterior edge of masseter</a:t>
                      </a:r>
                    </a:p>
                  </a:txBody>
                  <a:tcPr marL="50644" marR="50644" marT="50644" marB="50644">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r>
              <a:tr h="972854">
                <a:tc>
                  <a:txBody>
                    <a:bodyPr/>
                    <a:lstStyle/>
                    <a:p>
                      <a:pPr algn="l" fontAlgn="t"/>
                      <a:r>
                        <a:rPr lang="en-US" sz="1200" b="1">
                          <a:effectLst/>
                          <a:latin typeface="inherit"/>
                        </a:rPr>
                        <a:t>Distal duct including papillary region</a:t>
                      </a:r>
                    </a:p>
                  </a:txBody>
                  <a:tcPr marL="50644" marR="50644" marT="50644" marB="50644">
                    <a:lnL>
                      <a:noFill/>
                    </a:lnL>
                    <a:lnR>
                      <a:noFill/>
                    </a:lnR>
                    <a:lnT w="9525" cap="flat" cmpd="sng" algn="ctr">
                      <a:solidFill>
                        <a:srgbClr val="DDDDDD"/>
                      </a:solidFill>
                      <a:prstDash val="solid"/>
                      <a:round/>
                      <a:headEnd type="none" w="med" len="med"/>
                      <a:tailEnd type="none" w="med" len="med"/>
                    </a:lnT>
                    <a:lnB>
                      <a:noFill/>
                    </a:lnB>
                    <a:solidFill>
                      <a:srgbClr val="FFFFFF"/>
                    </a:solidFill>
                  </a:tcPr>
                </a:tc>
                <a:tc>
                  <a:txBody>
                    <a:bodyPr/>
                    <a:lstStyle/>
                    <a:p>
                      <a:pPr algn="l" fontAlgn="t"/>
                      <a:r>
                        <a:rPr lang="en-US" sz="1200">
                          <a:effectLst/>
                        </a:rPr>
                        <a:t>from the main mass of the sublingual gland to the papilla</a:t>
                      </a:r>
                    </a:p>
                  </a:txBody>
                  <a:tcPr marL="50644" marR="50644" marT="50644" marB="50644">
                    <a:lnL>
                      <a:noFill/>
                    </a:lnL>
                    <a:lnR>
                      <a:noFill/>
                    </a:lnR>
                    <a:lnT w="9525" cap="flat" cmpd="sng" algn="ctr">
                      <a:solidFill>
                        <a:srgbClr val="DDDDDD"/>
                      </a:solidFill>
                      <a:prstDash val="solid"/>
                      <a:round/>
                      <a:headEnd type="none" w="med" len="med"/>
                      <a:tailEnd type="none" w="med" len="med"/>
                    </a:lnT>
                    <a:lnB>
                      <a:noFill/>
                    </a:lnB>
                    <a:solidFill>
                      <a:srgbClr val="FFFFFF"/>
                    </a:solidFill>
                  </a:tcPr>
                </a:tc>
                <a:tc>
                  <a:txBody>
                    <a:bodyPr/>
                    <a:lstStyle/>
                    <a:p>
                      <a:pPr algn="l" fontAlgn="t"/>
                      <a:r>
                        <a:rPr lang="en-US" sz="1200" dirty="0">
                          <a:effectLst/>
                        </a:rPr>
                        <a:t>anterior edge of masseter muscle to papilla</a:t>
                      </a:r>
                    </a:p>
                  </a:txBody>
                  <a:tcPr marL="50644" marR="50644" marT="50644" marB="50644">
                    <a:lnL>
                      <a:noFill/>
                    </a:lnL>
                    <a:lnR>
                      <a:noFill/>
                    </a:lnR>
                    <a:lnT w="9525" cap="flat" cmpd="sng" algn="ctr">
                      <a:solidFill>
                        <a:srgbClr val="DDDDDD"/>
                      </a:solidFill>
                      <a:prstDash val="solid"/>
                      <a:round/>
                      <a:headEnd type="none" w="med" len="med"/>
                      <a:tailEnd type="none" w="med" len="med"/>
                    </a:lnT>
                    <a:lnB>
                      <a:noFill/>
                    </a:lnB>
                    <a:solidFill>
                      <a:srgbClr val="FFFFFF"/>
                    </a:solidFill>
                  </a:tcPr>
                </a:tc>
              </a:tr>
            </a:tbl>
          </a:graphicData>
        </a:graphic>
      </p:graphicFrame>
      <p:sp>
        <p:nvSpPr>
          <p:cNvPr id="3" name="Rectangle 1"/>
          <p:cNvSpPr>
            <a:spLocks noChangeArrowheads="1"/>
          </p:cNvSpPr>
          <p:nvPr/>
        </p:nvSpPr>
        <p:spPr bwMode="auto">
          <a:xfrm>
            <a:off x="36000" y="2895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222222"/>
                </a:solidFill>
                <a:effectLst/>
                <a:latin typeface="Source Sans Pro" pitchFamily="34" charset="0"/>
                <a:cs typeface="Arial" pitchFamily="34" charset="0"/>
              </a:rPr>
              <a:t>Classification of stone location (</a:t>
            </a:r>
            <a:r>
              <a:rPr kumimoji="0" lang="en-US" altLang="en-US" sz="1200" b="0" i="0" u="none" strike="noStrike" cap="none" normalizeH="0" baseline="0" dirty="0" err="1" smtClean="0">
                <a:ln>
                  <a:noFill/>
                </a:ln>
                <a:solidFill>
                  <a:srgbClr val="222222"/>
                </a:solidFill>
                <a:effectLst/>
                <a:latin typeface="Source Sans Pro" pitchFamily="34" charset="0"/>
                <a:cs typeface="Arial" pitchFamily="34" charset="0"/>
              </a:rPr>
              <a:t>Goncalves</a:t>
            </a:r>
            <a:r>
              <a:rPr kumimoji="0" lang="en-US" altLang="en-US" sz="1200" b="0" i="0" u="none" strike="noStrike" cap="none" normalizeH="0" baseline="0" dirty="0" smtClean="0">
                <a:ln>
                  <a:noFill/>
                </a:ln>
                <a:solidFill>
                  <a:srgbClr val="222222"/>
                </a:solidFill>
                <a:effectLst/>
                <a:latin typeface="Source Sans Pro" pitchFamily="34" charset="0"/>
                <a:cs typeface="Arial" pitchFamily="34" charset="0"/>
              </a:rPr>
              <a:t> et al 2017)</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0962566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05" y="0"/>
            <a:ext cx="4320507" cy="4033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0025" y="0"/>
            <a:ext cx="5457825"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608" y="4051945"/>
            <a:ext cx="4715712" cy="2626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5225" y="3814609"/>
            <a:ext cx="5438775"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8227" y="107058"/>
            <a:ext cx="606256" cy="646331"/>
          </a:xfrm>
          <a:prstGeom prst="rect">
            <a:avLst/>
          </a:prstGeom>
          <a:solidFill>
            <a:schemeClr val="tx1"/>
          </a:solidFill>
        </p:spPr>
        <p:txBody>
          <a:bodyPr wrap="none" rtlCol="0">
            <a:spAutoFit/>
          </a:bodyPr>
          <a:lstStyle/>
          <a:p>
            <a:r>
              <a:rPr lang="en-US" sz="3600" b="1" dirty="0" smtClean="0">
                <a:solidFill>
                  <a:schemeClr val="bg1"/>
                </a:solidFill>
              </a:rPr>
              <a:t>D</a:t>
            </a:r>
            <a:r>
              <a:rPr lang="en-US" sz="2000" b="1" dirty="0" smtClean="0">
                <a:solidFill>
                  <a:schemeClr val="bg1"/>
                </a:solidFill>
              </a:rPr>
              <a:t>1</a:t>
            </a:r>
            <a:endParaRPr lang="en-US" sz="2000" b="1" dirty="0">
              <a:solidFill>
                <a:schemeClr val="bg1"/>
              </a:solidFill>
            </a:endParaRPr>
          </a:p>
        </p:txBody>
      </p:sp>
      <p:sp>
        <p:nvSpPr>
          <p:cNvPr id="2" name="Rectangle 1"/>
          <p:cNvSpPr/>
          <p:nvPr/>
        </p:nvSpPr>
        <p:spPr>
          <a:xfrm>
            <a:off x="8534400" y="93833"/>
            <a:ext cx="559769" cy="584775"/>
          </a:xfrm>
          <a:prstGeom prst="rect">
            <a:avLst/>
          </a:prstGeom>
        </p:spPr>
        <p:txBody>
          <a:bodyPr wrap="none">
            <a:spAutoFit/>
          </a:bodyPr>
          <a:lstStyle/>
          <a:p>
            <a:r>
              <a:rPr lang="en-US" sz="3200" b="1" dirty="0" smtClean="0">
                <a:solidFill>
                  <a:schemeClr val="bg1"/>
                </a:solidFill>
              </a:rPr>
              <a:t>D</a:t>
            </a:r>
            <a:r>
              <a:rPr lang="en-US" b="1" dirty="0" smtClean="0">
                <a:solidFill>
                  <a:schemeClr val="bg1"/>
                </a:solidFill>
              </a:rPr>
              <a:t>2</a:t>
            </a:r>
            <a:endParaRPr lang="en-US" b="1" dirty="0">
              <a:solidFill>
                <a:schemeClr val="bg1"/>
              </a:solidFill>
            </a:endParaRPr>
          </a:p>
        </p:txBody>
      </p:sp>
      <p:sp>
        <p:nvSpPr>
          <p:cNvPr id="3" name="Rectangle 2"/>
          <p:cNvSpPr/>
          <p:nvPr/>
        </p:nvSpPr>
        <p:spPr>
          <a:xfrm>
            <a:off x="125480" y="4038246"/>
            <a:ext cx="559769" cy="584775"/>
          </a:xfrm>
          <a:prstGeom prst="rect">
            <a:avLst/>
          </a:prstGeom>
        </p:spPr>
        <p:txBody>
          <a:bodyPr wrap="none">
            <a:spAutoFit/>
          </a:bodyPr>
          <a:lstStyle/>
          <a:p>
            <a:r>
              <a:rPr lang="en-US" sz="3200" b="1" dirty="0" smtClean="0">
                <a:solidFill>
                  <a:schemeClr val="bg1"/>
                </a:solidFill>
              </a:rPr>
              <a:t>D</a:t>
            </a:r>
            <a:r>
              <a:rPr lang="en-US" b="1" dirty="0" smtClean="0">
                <a:solidFill>
                  <a:schemeClr val="bg1"/>
                </a:solidFill>
              </a:rPr>
              <a:t>3</a:t>
            </a:r>
            <a:endParaRPr lang="en-US" b="1" dirty="0">
              <a:solidFill>
                <a:schemeClr val="bg1"/>
              </a:solidFill>
            </a:endParaRPr>
          </a:p>
        </p:txBody>
      </p:sp>
      <p:sp>
        <p:nvSpPr>
          <p:cNvPr id="4" name="Rectangle 3"/>
          <p:cNvSpPr/>
          <p:nvPr/>
        </p:nvSpPr>
        <p:spPr>
          <a:xfrm>
            <a:off x="8584231" y="3807500"/>
            <a:ext cx="559769" cy="584775"/>
          </a:xfrm>
          <a:prstGeom prst="rect">
            <a:avLst/>
          </a:prstGeom>
          <a:solidFill>
            <a:schemeClr val="tx1"/>
          </a:solidFill>
        </p:spPr>
        <p:txBody>
          <a:bodyPr wrap="none">
            <a:spAutoFit/>
          </a:bodyPr>
          <a:lstStyle/>
          <a:p>
            <a:r>
              <a:rPr lang="en-US" sz="3200" b="1" dirty="0" smtClean="0">
                <a:solidFill>
                  <a:schemeClr val="bg1"/>
                </a:solidFill>
              </a:rPr>
              <a:t>D</a:t>
            </a:r>
            <a:r>
              <a:rPr lang="en-US" b="1" dirty="0" smtClean="0">
                <a:solidFill>
                  <a:schemeClr val="bg1"/>
                </a:solidFill>
              </a:rPr>
              <a:t>4</a:t>
            </a:r>
            <a:endParaRPr lang="en-US" b="1" dirty="0">
              <a:solidFill>
                <a:schemeClr val="bg1"/>
              </a:solidFill>
            </a:endParaRPr>
          </a:p>
        </p:txBody>
      </p:sp>
      <p:sp>
        <p:nvSpPr>
          <p:cNvPr id="10" name="TextBox 9"/>
          <p:cNvSpPr txBox="1"/>
          <p:nvPr/>
        </p:nvSpPr>
        <p:spPr>
          <a:xfrm>
            <a:off x="8182279" y="37815"/>
            <a:ext cx="533400" cy="523220"/>
          </a:xfrm>
          <a:prstGeom prst="rect">
            <a:avLst/>
          </a:prstGeom>
          <a:noFill/>
        </p:spPr>
        <p:txBody>
          <a:bodyPr wrap="square" rtlCol="0">
            <a:spAutoFit/>
          </a:bodyPr>
          <a:lstStyle/>
          <a:p>
            <a:r>
              <a:rPr lang="en-US" sz="2800" dirty="0" smtClean="0">
                <a:solidFill>
                  <a:schemeClr val="bg1"/>
                </a:solidFill>
              </a:rPr>
              <a:t>9</a:t>
            </a:r>
            <a:endParaRPr lang="en-US" sz="2800" dirty="0">
              <a:solidFill>
                <a:schemeClr val="bg1"/>
              </a:solidFill>
            </a:endParaRPr>
          </a:p>
        </p:txBody>
      </p:sp>
    </p:spTree>
    <p:extLst>
      <p:ext uri="{BB962C8B-B14F-4D97-AF65-F5344CB8AC3E}">
        <p14:creationId xmlns:p14="http://schemas.microsoft.com/office/powerpoint/2010/main" val="9377322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0"/>
            <a:ext cx="54483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0"/>
            <a:ext cx="5463954" cy="304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86200"/>
            <a:ext cx="5429250"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9250" y="3019425"/>
            <a:ext cx="3048000"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9925" y="4800600"/>
            <a:ext cx="2686050" cy="220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4953" y="8187"/>
            <a:ext cx="519694" cy="584775"/>
          </a:xfrm>
          <a:prstGeom prst="rect">
            <a:avLst/>
          </a:prstGeom>
          <a:solidFill>
            <a:schemeClr val="tx1"/>
          </a:solidFill>
        </p:spPr>
        <p:txBody>
          <a:bodyPr wrap="none">
            <a:spAutoFit/>
          </a:bodyPr>
          <a:lstStyle/>
          <a:p>
            <a:r>
              <a:rPr lang="en-US" sz="3200" b="1" dirty="0" smtClean="0">
                <a:solidFill>
                  <a:schemeClr val="bg1"/>
                </a:solidFill>
              </a:rPr>
              <a:t>E</a:t>
            </a:r>
            <a:r>
              <a:rPr lang="en-US" b="1" dirty="0" smtClean="0">
                <a:solidFill>
                  <a:schemeClr val="bg1"/>
                </a:solidFill>
              </a:rPr>
              <a:t>1</a:t>
            </a:r>
            <a:endParaRPr lang="en-US" b="1" dirty="0">
              <a:solidFill>
                <a:schemeClr val="bg1"/>
              </a:solidFill>
            </a:endParaRPr>
          </a:p>
        </p:txBody>
      </p:sp>
      <p:sp>
        <p:nvSpPr>
          <p:cNvPr id="8" name="Rectangle 7"/>
          <p:cNvSpPr/>
          <p:nvPr/>
        </p:nvSpPr>
        <p:spPr>
          <a:xfrm>
            <a:off x="8622176" y="0"/>
            <a:ext cx="519694" cy="584775"/>
          </a:xfrm>
          <a:prstGeom prst="rect">
            <a:avLst/>
          </a:prstGeom>
          <a:solidFill>
            <a:schemeClr val="tx1"/>
          </a:solidFill>
        </p:spPr>
        <p:txBody>
          <a:bodyPr wrap="none">
            <a:spAutoFit/>
          </a:bodyPr>
          <a:lstStyle/>
          <a:p>
            <a:r>
              <a:rPr lang="en-US" sz="3200" b="1" dirty="0" smtClean="0">
                <a:solidFill>
                  <a:schemeClr val="bg1"/>
                </a:solidFill>
              </a:rPr>
              <a:t>E</a:t>
            </a:r>
            <a:r>
              <a:rPr lang="en-US" b="1" dirty="0" smtClean="0">
                <a:solidFill>
                  <a:schemeClr val="bg1"/>
                </a:solidFill>
              </a:rPr>
              <a:t>2</a:t>
            </a:r>
            <a:endParaRPr lang="en-US" b="1" dirty="0">
              <a:solidFill>
                <a:schemeClr val="bg1"/>
              </a:solidFill>
            </a:endParaRPr>
          </a:p>
        </p:txBody>
      </p:sp>
      <p:sp>
        <p:nvSpPr>
          <p:cNvPr id="9" name="Rectangle 8"/>
          <p:cNvSpPr/>
          <p:nvPr/>
        </p:nvSpPr>
        <p:spPr>
          <a:xfrm>
            <a:off x="50380" y="3124200"/>
            <a:ext cx="519694" cy="584775"/>
          </a:xfrm>
          <a:prstGeom prst="rect">
            <a:avLst/>
          </a:prstGeom>
          <a:solidFill>
            <a:schemeClr val="tx1"/>
          </a:solidFill>
        </p:spPr>
        <p:txBody>
          <a:bodyPr wrap="none">
            <a:spAutoFit/>
          </a:bodyPr>
          <a:lstStyle/>
          <a:p>
            <a:r>
              <a:rPr lang="en-US" sz="3200" b="1" dirty="0" smtClean="0">
                <a:solidFill>
                  <a:schemeClr val="bg1"/>
                </a:solidFill>
              </a:rPr>
              <a:t>E</a:t>
            </a:r>
            <a:r>
              <a:rPr lang="en-US" b="1" dirty="0" smtClean="0">
                <a:solidFill>
                  <a:schemeClr val="bg1"/>
                </a:solidFill>
              </a:rPr>
              <a:t>3</a:t>
            </a:r>
            <a:endParaRPr lang="en-US" b="1" dirty="0">
              <a:solidFill>
                <a:schemeClr val="bg1"/>
              </a:solidFill>
            </a:endParaRPr>
          </a:p>
        </p:txBody>
      </p:sp>
      <p:sp>
        <p:nvSpPr>
          <p:cNvPr id="10" name="Rectangle 9"/>
          <p:cNvSpPr/>
          <p:nvPr/>
        </p:nvSpPr>
        <p:spPr>
          <a:xfrm>
            <a:off x="8569615" y="3048000"/>
            <a:ext cx="519694" cy="584775"/>
          </a:xfrm>
          <a:prstGeom prst="rect">
            <a:avLst/>
          </a:prstGeom>
          <a:solidFill>
            <a:schemeClr val="tx1"/>
          </a:solidFill>
        </p:spPr>
        <p:txBody>
          <a:bodyPr wrap="none">
            <a:spAutoFit/>
          </a:bodyPr>
          <a:lstStyle/>
          <a:p>
            <a:r>
              <a:rPr lang="en-US" sz="3200" b="1" dirty="0" smtClean="0">
                <a:solidFill>
                  <a:schemeClr val="bg1"/>
                </a:solidFill>
              </a:rPr>
              <a:t>E</a:t>
            </a:r>
            <a:r>
              <a:rPr lang="en-US" b="1" dirty="0" smtClean="0">
                <a:solidFill>
                  <a:schemeClr val="bg1"/>
                </a:solidFill>
              </a:rPr>
              <a:t>4</a:t>
            </a:r>
            <a:endParaRPr lang="en-US" b="1" dirty="0">
              <a:solidFill>
                <a:schemeClr val="bg1"/>
              </a:solidFill>
            </a:endParaRPr>
          </a:p>
        </p:txBody>
      </p:sp>
      <p:sp>
        <p:nvSpPr>
          <p:cNvPr id="11" name="Rectangle 10"/>
          <p:cNvSpPr/>
          <p:nvPr/>
        </p:nvSpPr>
        <p:spPr>
          <a:xfrm>
            <a:off x="8477250" y="4785682"/>
            <a:ext cx="184731" cy="369332"/>
          </a:xfrm>
          <a:prstGeom prst="rect">
            <a:avLst/>
          </a:prstGeom>
          <a:solidFill>
            <a:schemeClr val="tx1"/>
          </a:solidFill>
        </p:spPr>
        <p:txBody>
          <a:bodyPr wrap="none">
            <a:spAutoFit/>
          </a:bodyPr>
          <a:lstStyle/>
          <a:p>
            <a:endParaRPr lang="en-US" b="1" dirty="0">
              <a:solidFill>
                <a:schemeClr val="bg1"/>
              </a:solidFill>
            </a:endParaRPr>
          </a:p>
        </p:txBody>
      </p:sp>
      <p:sp>
        <p:nvSpPr>
          <p:cNvPr id="12" name="TextBox 11"/>
          <p:cNvSpPr txBox="1"/>
          <p:nvPr/>
        </p:nvSpPr>
        <p:spPr>
          <a:xfrm>
            <a:off x="8182279" y="37815"/>
            <a:ext cx="533400" cy="523220"/>
          </a:xfrm>
          <a:prstGeom prst="rect">
            <a:avLst/>
          </a:prstGeom>
          <a:noFill/>
        </p:spPr>
        <p:txBody>
          <a:bodyPr wrap="square" rtlCol="0">
            <a:spAutoFit/>
          </a:bodyPr>
          <a:lstStyle/>
          <a:p>
            <a:r>
              <a:rPr lang="en-US" sz="2800" dirty="0" smtClean="0">
                <a:solidFill>
                  <a:schemeClr val="bg1"/>
                </a:solidFill>
              </a:rPr>
              <a:t>9</a:t>
            </a:r>
            <a:endParaRPr lang="en-US" sz="2800" dirty="0">
              <a:solidFill>
                <a:schemeClr val="bg1"/>
              </a:solidFill>
            </a:endParaRPr>
          </a:p>
        </p:txBody>
      </p:sp>
    </p:spTree>
    <p:extLst>
      <p:ext uri="{BB962C8B-B14F-4D97-AF65-F5344CB8AC3E}">
        <p14:creationId xmlns:p14="http://schemas.microsoft.com/office/powerpoint/2010/main" val="39513297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873" y="0"/>
            <a:ext cx="4925085" cy="369381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4212" y="4149"/>
            <a:ext cx="4914020" cy="368551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6" y="3505200"/>
            <a:ext cx="4484483" cy="336336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8446" y="3505199"/>
            <a:ext cx="4665553" cy="3499165"/>
          </a:xfrm>
          <a:prstGeom prst="rect">
            <a:avLst/>
          </a:prstGeom>
        </p:spPr>
      </p:pic>
      <p:sp>
        <p:nvSpPr>
          <p:cNvPr id="6" name="TextBox 5"/>
          <p:cNvSpPr txBox="1"/>
          <p:nvPr/>
        </p:nvSpPr>
        <p:spPr>
          <a:xfrm>
            <a:off x="2790582" y="0"/>
            <a:ext cx="4781437" cy="707886"/>
          </a:xfrm>
          <a:prstGeom prst="rect">
            <a:avLst/>
          </a:prstGeom>
          <a:solidFill>
            <a:schemeClr val="tx1"/>
          </a:solidFill>
        </p:spPr>
        <p:txBody>
          <a:bodyPr wrap="none" rtlCol="0">
            <a:spAutoFit/>
          </a:bodyPr>
          <a:lstStyle/>
          <a:p>
            <a:r>
              <a:rPr lang="en-US" sz="2000" dirty="0" smtClean="0">
                <a:solidFill>
                  <a:schemeClr val="bg1"/>
                </a:solidFill>
              </a:rPr>
              <a:t>Heterogeneity of hypo-intense</a:t>
            </a:r>
          </a:p>
          <a:p>
            <a:r>
              <a:rPr lang="en-US" sz="2000" dirty="0">
                <a:solidFill>
                  <a:schemeClr val="bg1"/>
                </a:solidFill>
              </a:rPr>
              <a:t>s</a:t>
            </a:r>
            <a:r>
              <a:rPr lang="en-US" sz="2000" dirty="0" smtClean="0">
                <a:solidFill>
                  <a:schemeClr val="bg1"/>
                </a:solidFill>
              </a:rPr>
              <a:t>ignal of abnormal left submandibular gland</a:t>
            </a:r>
            <a:endParaRPr lang="en-US" sz="2000" dirty="0">
              <a:solidFill>
                <a:schemeClr val="bg1"/>
              </a:solidFill>
            </a:endParaRPr>
          </a:p>
        </p:txBody>
      </p:sp>
      <p:cxnSp>
        <p:nvCxnSpPr>
          <p:cNvPr id="8" name="Straight Arrow Connector 7"/>
          <p:cNvCxnSpPr>
            <a:stCxn id="6" idx="1"/>
          </p:cNvCxnSpPr>
          <p:nvPr/>
        </p:nvCxnSpPr>
        <p:spPr>
          <a:xfrm flipH="1">
            <a:off x="1826912" y="353943"/>
            <a:ext cx="963670" cy="560457"/>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1"/>
          </p:cNvCxnSpPr>
          <p:nvPr/>
        </p:nvCxnSpPr>
        <p:spPr>
          <a:xfrm flipH="1">
            <a:off x="2312780" y="353943"/>
            <a:ext cx="477802" cy="1017657"/>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96949" y="2895600"/>
            <a:ext cx="1633781" cy="461665"/>
          </a:xfrm>
          <a:prstGeom prst="rect">
            <a:avLst/>
          </a:prstGeom>
          <a:noFill/>
        </p:spPr>
        <p:txBody>
          <a:bodyPr wrap="none" rtlCol="0">
            <a:spAutoFit/>
          </a:bodyPr>
          <a:lstStyle/>
          <a:p>
            <a:r>
              <a:rPr lang="en-US" sz="2400" dirty="0" err="1" smtClean="0">
                <a:solidFill>
                  <a:schemeClr val="bg1"/>
                </a:solidFill>
              </a:rPr>
              <a:t>transverse</a:t>
            </a:r>
            <a:r>
              <a:rPr lang="en-US" sz="2400" dirty="0" err="1" smtClean="0"/>
              <a:t>e</a:t>
            </a:r>
            <a:endParaRPr lang="en-US" sz="2400" dirty="0"/>
          </a:p>
        </p:txBody>
      </p:sp>
      <p:sp>
        <p:nvSpPr>
          <p:cNvPr id="12" name="TextBox 11"/>
          <p:cNvSpPr txBox="1"/>
          <p:nvPr/>
        </p:nvSpPr>
        <p:spPr>
          <a:xfrm>
            <a:off x="5522140" y="2872420"/>
            <a:ext cx="1670650" cy="461665"/>
          </a:xfrm>
          <a:prstGeom prst="rect">
            <a:avLst/>
          </a:prstGeom>
          <a:noFill/>
        </p:spPr>
        <p:txBody>
          <a:bodyPr wrap="none" rtlCol="0">
            <a:spAutoFit/>
          </a:bodyPr>
          <a:lstStyle/>
          <a:p>
            <a:r>
              <a:rPr lang="en-US" sz="2400" dirty="0" smtClean="0">
                <a:solidFill>
                  <a:schemeClr val="bg1"/>
                </a:solidFill>
              </a:rPr>
              <a:t>longitudinal</a:t>
            </a:r>
            <a:endParaRPr lang="en-US" sz="2400" dirty="0">
              <a:solidFill>
                <a:schemeClr val="bg1"/>
              </a:solidFill>
            </a:endParaRPr>
          </a:p>
        </p:txBody>
      </p:sp>
      <p:sp>
        <p:nvSpPr>
          <p:cNvPr id="13" name="TextBox 12"/>
          <p:cNvSpPr txBox="1"/>
          <p:nvPr/>
        </p:nvSpPr>
        <p:spPr>
          <a:xfrm>
            <a:off x="2747712" y="4038600"/>
            <a:ext cx="3828805" cy="830997"/>
          </a:xfrm>
          <a:prstGeom prst="rect">
            <a:avLst/>
          </a:prstGeom>
          <a:solidFill>
            <a:schemeClr val="tx1"/>
          </a:solidFill>
        </p:spPr>
        <p:txBody>
          <a:bodyPr wrap="none" rtlCol="0">
            <a:spAutoFit/>
          </a:bodyPr>
          <a:lstStyle/>
          <a:p>
            <a:pPr algn="ctr"/>
            <a:r>
              <a:rPr lang="en-US" sz="2400" dirty="0" smtClean="0">
                <a:solidFill>
                  <a:schemeClr val="bg1"/>
                </a:solidFill>
              </a:rPr>
              <a:t>Submandibular duct stricture</a:t>
            </a:r>
          </a:p>
          <a:p>
            <a:pPr algn="ctr"/>
            <a:r>
              <a:rPr lang="en-US" sz="2400" dirty="0">
                <a:solidFill>
                  <a:schemeClr val="bg1"/>
                </a:solidFill>
              </a:rPr>
              <a:t>d</a:t>
            </a:r>
            <a:r>
              <a:rPr lang="en-US" sz="2400" dirty="0" smtClean="0">
                <a:solidFill>
                  <a:schemeClr val="bg1"/>
                </a:solidFill>
              </a:rPr>
              <a:t>emonstrated on sialogram</a:t>
            </a:r>
            <a:endParaRPr lang="en-US" sz="2400" dirty="0">
              <a:solidFill>
                <a:schemeClr val="bg1"/>
              </a:solidFill>
            </a:endParaRPr>
          </a:p>
        </p:txBody>
      </p:sp>
      <p:cxnSp>
        <p:nvCxnSpPr>
          <p:cNvPr id="15" name="Straight Arrow Connector 14"/>
          <p:cNvCxnSpPr/>
          <p:nvPr/>
        </p:nvCxnSpPr>
        <p:spPr>
          <a:xfrm flipH="1">
            <a:off x="1905000" y="4724400"/>
            <a:ext cx="887472" cy="60960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576517" y="4724400"/>
            <a:ext cx="738683" cy="530381"/>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 name="Freeform 6"/>
          <p:cNvSpPr/>
          <p:nvPr/>
        </p:nvSpPr>
        <p:spPr>
          <a:xfrm>
            <a:off x="-136026" y="748145"/>
            <a:ext cx="3113494" cy="1529471"/>
          </a:xfrm>
          <a:custGeom>
            <a:avLst/>
            <a:gdLst>
              <a:gd name="connsiteX0" fmla="*/ 30228 w 3113494"/>
              <a:gd name="connsiteY0" fmla="*/ 468536 h 1529471"/>
              <a:gd name="connsiteX1" fmla="*/ 204039 w 3113494"/>
              <a:gd name="connsiteY1" fmla="*/ 460979 h 1529471"/>
              <a:gd name="connsiteX2" fmla="*/ 226710 w 3113494"/>
              <a:gd name="connsiteY2" fmla="*/ 453422 h 1529471"/>
              <a:gd name="connsiteX3" fmla="*/ 272052 w 3113494"/>
              <a:gd name="connsiteY3" fmla="*/ 423194 h 1529471"/>
              <a:gd name="connsiteX4" fmla="*/ 294724 w 3113494"/>
              <a:gd name="connsiteY4" fmla="*/ 400523 h 1529471"/>
              <a:gd name="connsiteX5" fmla="*/ 317395 w 3113494"/>
              <a:gd name="connsiteY5" fmla="*/ 392966 h 1529471"/>
              <a:gd name="connsiteX6" fmla="*/ 347623 w 3113494"/>
              <a:gd name="connsiteY6" fmla="*/ 377852 h 1529471"/>
              <a:gd name="connsiteX7" fmla="*/ 392965 w 3113494"/>
              <a:gd name="connsiteY7" fmla="*/ 362738 h 1529471"/>
              <a:gd name="connsiteX8" fmla="*/ 415636 w 3113494"/>
              <a:gd name="connsiteY8" fmla="*/ 347624 h 1529471"/>
              <a:gd name="connsiteX9" fmla="*/ 491206 w 3113494"/>
              <a:gd name="connsiteY9" fmla="*/ 340067 h 1529471"/>
              <a:gd name="connsiteX10" fmla="*/ 521434 w 3113494"/>
              <a:gd name="connsiteY10" fmla="*/ 332510 h 1529471"/>
              <a:gd name="connsiteX11" fmla="*/ 544105 w 3113494"/>
              <a:gd name="connsiteY11" fmla="*/ 324953 h 1529471"/>
              <a:gd name="connsiteX12" fmla="*/ 581890 w 3113494"/>
              <a:gd name="connsiteY12" fmla="*/ 317395 h 1529471"/>
              <a:gd name="connsiteX13" fmla="*/ 627233 w 3113494"/>
              <a:gd name="connsiteY13" fmla="*/ 302281 h 1529471"/>
              <a:gd name="connsiteX14" fmla="*/ 680132 w 3113494"/>
              <a:gd name="connsiteY14" fmla="*/ 294724 h 1529471"/>
              <a:gd name="connsiteX15" fmla="*/ 785930 w 3113494"/>
              <a:gd name="connsiteY15" fmla="*/ 272053 h 1529471"/>
              <a:gd name="connsiteX16" fmla="*/ 861500 w 3113494"/>
              <a:gd name="connsiteY16" fmla="*/ 249382 h 1529471"/>
              <a:gd name="connsiteX17" fmla="*/ 891728 w 3113494"/>
              <a:gd name="connsiteY17" fmla="*/ 241825 h 1529471"/>
              <a:gd name="connsiteX18" fmla="*/ 952185 w 3113494"/>
              <a:gd name="connsiteY18" fmla="*/ 219154 h 1529471"/>
              <a:gd name="connsiteX19" fmla="*/ 997527 w 3113494"/>
              <a:gd name="connsiteY19" fmla="*/ 196483 h 1529471"/>
              <a:gd name="connsiteX20" fmla="*/ 1027755 w 3113494"/>
              <a:gd name="connsiteY20" fmla="*/ 181369 h 1529471"/>
              <a:gd name="connsiteX21" fmla="*/ 1171338 w 3113494"/>
              <a:gd name="connsiteY21" fmla="*/ 166255 h 1529471"/>
              <a:gd name="connsiteX22" fmla="*/ 1246909 w 3113494"/>
              <a:gd name="connsiteY22" fmla="*/ 143584 h 1529471"/>
              <a:gd name="connsiteX23" fmla="*/ 1269580 w 3113494"/>
              <a:gd name="connsiteY23" fmla="*/ 136027 h 1529471"/>
              <a:gd name="connsiteX24" fmla="*/ 1322479 w 3113494"/>
              <a:gd name="connsiteY24" fmla="*/ 120913 h 1529471"/>
              <a:gd name="connsiteX25" fmla="*/ 1382935 w 3113494"/>
              <a:gd name="connsiteY25" fmla="*/ 98242 h 1529471"/>
              <a:gd name="connsiteX26" fmla="*/ 1405606 w 3113494"/>
              <a:gd name="connsiteY26" fmla="*/ 83128 h 1529471"/>
              <a:gd name="connsiteX27" fmla="*/ 1518962 w 3113494"/>
              <a:gd name="connsiteY27" fmla="*/ 68014 h 1529471"/>
              <a:gd name="connsiteX28" fmla="*/ 1632317 w 3113494"/>
              <a:gd name="connsiteY28" fmla="*/ 45343 h 1529471"/>
              <a:gd name="connsiteX29" fmla="*/ 1692773 w 3113494"/>
              <a:gd name="connsiteY29" fmla="*/ 37786 h 1529471"/>
              <a:gd name="connsiteX30" fmla="*/ 1730558 w 3113494"/>
              <a:gd name="connsiteY30" fmla="*/ 30229 h 1529471"/>
              <a:gd name="connsiteX31" fmla="*/ 2017725 w 3113494"/>
              <a:gd name="connsiteY31" fmla="*/ 22672 h 1529471"/>
              <a:gd name="connsiteX32" fmla="*/ 2108409 w 3113494"/>
              <a:gd name="connsiteY32" fmla="*/ 7557 h 1529471"/>
              <a:gd name="connsiteX33" fmla="*/ 2259550 w 3113494"/>
              <a:gd name="connsiteY33" fmla="*/ 0 h 1529471"/>
              <a:gd name="connsiteX34" fmla="*/ 2539160 w 3113494"/>
              <a:gd name="connsiteY34" fmla="*/ 15115 h 1529471"/>
              <a:gd name="connsiteX35" fmla="*/ 2599616 w 3113494"/>
              <a:gd name="connsiteY35" fmla="*/ 30229 h 1529471"/>
              <a:gd name="connsiteX36" fmla="*/ 2629844 w 3113494"/>
              <a:gd name="connsiteY36" fmla="*/ 37786 h 1529471"/>
              <a:gd name="connsiteX37" fmla="*/ 2652515 w 3113494"/>
              <a:gd name="connsiteY37" fmla="*/ 52900 h 1529471"/>
              <a:gd name="connsiteX38" fmla="*/ 2697857 w 3113494"/>
              <a:gd name="connsiteY38" fmla="*/ 98242 h 1529471"/>
              <a:gd name="connsiteX39" fmla="*/ 2743200 w 3113494"/>
              <a:gd name="connsiteY39" fmla="*/ 128470 h 1529471"/>
              <a:gd name="connsiteX40" fmla="*/ 2788542 w 3113494"/>
              <a:gd name="connsiteY40" fmla="*/ 151141 h 1529471"/>
              <a:gd name="connsiteX41" fmla="*/ 2856555 w 3113494"/>
              <a:gd name="connsiteY41" fmla="*/ 211597 h 1529471"/>
              <a:gd name="connsiteX42" fmla="*/ 2909454 w 3113494"/>
              <a:gd name="connsiteY42" fmla="*/ 287167 h 1529471"/>
              <a:gd name="connsiteX43" fmla="*/ 2947239 w 3113494"/>
              <a:gd name="connsiteY43" fmla="*/ 324953 h 1529471"/>
              <a:gd name="connsiteX44" fmla="*/ 2985024 w 3113494"/>
              <a:gd name="connsiteY44" fmla="*/ 385409 h 1529471"/>
              <a:gd name="connsiteX45" fmla="*/ 3015252 w 3113494"/>
              <a:gd name="connsiteY45" fmla="*/ 430751 h 1529471"/>
              <a:gd name="connsiteX46" fmla="*/ 3022809 w 3113494"/>
              <a:gd name="connsiteY46" fmla="*/ 453422 h 1529471"/>
              <a:gd name="connsiteX47" fmla="*/ 3037924 w 3113494"/>
              <a:gd name="connsiteY47" fmla="*/ 483650 h 1529471"/>
              <a:gd name="connsiteX48" fmla="*/ 3053038 w 3113494"/>
              <a:gd name="connsiteY48" fmla="*/ 506321 h 1529471"/>
              <a:gd name="connsiteX49" fmla="*/ 3090823 w 3113494"/>
              <a:gd name="connsiteY49" fmla="*/ 574334 h 1529471"/>
              <a:gd name="connsiteX50" fmla="*/ 3105937 w 3113494"/>
              <a:gd name="connsiteY50" fmla="*/ 619676 h 1529471"/>
              <a:gd name="connsiteX51" fmla="*/ 3113494 w 3113494"/>
              <a:gd name="connsiteY51" fmla="*/ 642348 h 1529471"/>
              <a:gd name="connsiteX52" fmla="*/ 3105937 w 3113494"/>
              <a:gd name="connsiteY52" fmla="*/ 740589 h 1529471"/>
              <a:gd name="connsiteX53" fmla="*/ 3090823 w 3113494"/>
              <a:gd name="connsiteY53" fmla="*/ 785931 h 1529471"/>
              <a:gd name="connsiteX54" fmla="*/ 3083266 w 3113494"/>
              <a:gd name="connsiteY54" fmla="*/ 823716 h 1529471"/>
              <a:gd name="connsiteX55" fmla="*/ 3068152 w 3113494"/>
              <a:gd name="connsiteY55" fmla="*/ 869058 h 1529471"/>
              <a:gd name="connsiteX56" fmla="*/ 3053038 w 3113494"/>
              <a:gd name="connsiteY56" fmla="*/ 914400 h 1529471"/>
              <a:gd name="connsiteX57" fmla="*/ 3037924 w 3113494"/>
              <a:gd name="connsiteY57" fmla="*/ 967300 h 1529471"/>
              <a:gd name="connsiteX58" fmla="*/ 3030366 w 3113494"/>
              <a:gd name="connsiteY58" fmla="*/ 1012642 h 1529471"/>
              <a:gd name="connsiteX59" fmla="*/ 3022809 w 3113494"/>
              <a:gd name="connsiteY59" fmla="*/ 1042870 h 1529471"/>
              <a:gd name="connsiteX60" fmla="*/ 3015252 w 3113494"/>
              <a:gd name="connsiteY60" fmla="*/ 1103326 h 1529471"/>
              <a:gd name="connsiteX61" fmla="*/ 3000138 w 3113494"/>
              <a:gd name="connsiteY61" fmla="*/ 1148668 h 1529471"/>
              <a:gd name="connsiteX62" fmla="*/ 2992581 w 3113494"/>
              <a:gd name="connsiteY62" fmla="*/ 1216681 h 1529471"/>
              <a:gd name="connsiteX63" fmla="*/ 2962353 w 3113494"/>
              <a:gd name="connsiteY63" fmla="*/ 1292252 h 1529471"/>
              <a:gd name="connsiteX64" fmla="*/ 2947239 w 3113494"/>
              <a:gd name="connsiteY64" fmla="*/ 1314923 h 1529471"/>
              <a:gd name="connsiteX65" fmla="*/ 2909454 w 3113494"/>
              <a:gd name="connsiteY65" fmla="*/ 1367822 h 1529471"/>
              <a:gd name="connsiteX66" fmla="*/ 2856555 w 3113494"/>
              <a:gd name="connsiteY66" fmla="*/ 1382936 h 1529471"/>
              <a:gd name="connsiteX67" fmla="*/ 2833884 w 3113494"/>
              <a:gd name="connsiteY67" fmla="*/ 1390493 h 1529471"/>
              <a:gd name="connsiteX68" fmla="*/ 2561831 w 3113494"/>
              <a:gd name="connsiteY68" fmla="*/ 1405607 h 1529471"/>
              <a:gd name="connsiteX69" fmla="*/ 2138638 w 3113494"/>
              <a:gd name="connsiteY69" fmla="*/ 1420721 h 1529471"/>
              <a:gd name="connsiteX70" fmla="*/ 2115966 w 3113494"/>
              <a:gd name="connsiteY70" fmla="*/ 1428278 h 1529471"/>
              <a:gd name="connsiteX71" fmla="*/ 2063067 w 3113494"/>
              <a:gd name="connsiteY71" fmla="*/ 1435835 h 1529471"/>
              <a:gd name="connsiteX72" fmla="*/ 2017725 w 3113494"/>
              <a:gd name="connsiteY72" fmla="*/ 1443392 h 1529471"/>
              <a:gd name="connsiteX73" fmla="*/ 1949712 w 3113494"/>
              <a:gd name="connsiteY73" fmla="*/ 1458506 h 1529471"/>
              <a:gd name="connsiteX74" fmla="*/ 1919484 w 3113494"/>
              <a:gd name="connsiteY74" fmla="*/ 1466063 h 1529471"/>
              <a:gd name="connsiteX75" fmla="*/ 1836357 w 3113494"/>
              <a:gd name="connsiteY75" fmla="*/ 1473620 h 1529471"/>
              <a:gd name="connsiteX76" fmla="*/ 1783457 w 3113494"/>
              <a:gd name="connsiteY76" fmla="*/ 1481177 h 1529471"/>
              <a:gd name="connsiteX77" fmla="*/ 1707887 w 3113494"/>
              <a:gd name="connsiteY77" fmla="*/ 1488734 h 1529471"/>
              <a:gd name="connsiteX78" fmla="*/ 1586975 w 3113494"/>
              <a:gd name="connsiteY78" fmla="*/ 1503848 h 1529471"/>
              <a:gd name="connsiteX79" fmla="*/ 1382935 w 3113494"/>
              <a:gd name="connsiteY79" fmla="*/ 1511405 h 1529471"/>
              <a:gd name="connsiteX80" fmla="*/ 1012641 w 3113494"/>
              <a:gd name="connsiteY80" fmla="*/ 1511405 h 1529471"/>
              <a:gd name="connsiteX81" fmla="*/ 861500 w 3113494"/>
              <a:gd name="connsiteY81" fmla="*/ 1503848 h 1529471"/>
              <a:gd name="connsiteX82" fmla="*/ 672575 w 3113494"/>
              <a:gd name="connsiteY82" fmla="*/ 1473620 h 1529471"/>
              <a:gd name="connsiteX83" fmla="*/ 627233 w 3113494"/>
              <a:gd name="connsiteY83" fmla="*/ 1466063 h 1529471"/>
              <a:gd name="connsiteX84" fmla="*/ 604562 w 3113494"/>
              <a:gd name="connsiteY84" fmla="*/ 1458506 h 1529471"/>
              <a:gd name="connsiteX85" fmla="*/ 385408 w 3113494"/>
              <a:gd name="connsiteY85" fmla="*/ 1450949 h 1529471"/>
              <a:gd name="connsiteX86" fmla="*/ 294724 w 3113494"/>
              <a:gd name="connsiteY86" fmla="*/ 1428278 h 1529471"/>
              <a:gd name="connsiteX87" fmla="*/ 241824 w 3113494"/>
              <a:gd name="connsiteY87" fmla="*/ 1413164 h 1529471"/>
              <a:gd name="connsiteX88" fmla="*/ 98241 w 3113494"/>
              <a:gd name="connsiteY88" fmla="*/ 1405607 h 1529471"/>
              <a:gd name="connsiteX89" fmla="*/ 75570 w 3113494"/>
              <a:gd name="connsiteY89" fmla="*/ 1398050 h 1529471"/>
              <a:gd name="connsiteX90" fmla="*/ 52899 w 3113494"/>
              <a:gd name="connsiteY90" fmla="*/ 1382936 h 1529471"/>
              <a:gd name="connsiteX91" fmla="*/ 7557 w 3113494"/>
              <a:gd name="connsiteY91" fmla="*/ 1367822 h 1529471"/>
              <a:gd name="connsiteX92" fmla="*/ 0 w 3113494"/>
              <a:gd name="connsiteY92" fmla="*/ 1345151 h 1529471"/>
              <a:gd name="connsiteX93" fmla="*/ 7557 w 3113494"/>
              <a:gd name="connsiteY93" fmla="*/ 1246910 h 152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113494" h="1529471">
                <a:moveTo>
                  <a:pt x="30228" y="468536"/>
                </a:moveTo>
                <a:cubicBezTo>
                  <a:pt x="88165" y="466017"/>
                  <a:pt x="146218" y="465427"/>
                  <a:pt x="204039" y="460979"/>
                </a:cubicBezTo>
                <a:cubicBezTo>
                  <a:pt x="211981" y="460368"/>
                  <a:pt x="219747" y="457291"/>
                  <a:pt x="226710" y="453422"/>
                </a:cubicBezTo>
                <a:cubicBezTo>
                  <a:pt x="242589" y="444600"/>
                  <a:pt x="256938" y="433270"/>
                  <a:pt x="272052" y="423194"/>
                </a:cubicBezTo>
                <a:cubicBezTo>
                  <a:pt x="280944" y="417266"/>
                  <a:pt x="285831" y="406451"/>
                  <a:pt x="294724" y="400523"/>
                </a:cubicBezTo>
                <a:cubicBezTo>
                  <a:pt x="301352" y="396104"/>
                  <a:pt x="310073" y="396104"/>
                  <a:pt x="317395" y="392966"/>
                </a:cubicBezTo>
                <a:cubicBezTo>
                  <a:pt x="327749" y="388528"/>
                  <a:pt x="337163" y="382036"/>
                  <a:pt x="347623" y="377852"/>
                </a:cubicBezTo>
                <a:cubicBezTo>
                  <a:pt x="362415" y="371935"/>
                  <a:pt x="379709" y="371575"/>
                  <a:pt x="392965" y="362738"/>
                </a:cubicBezTo>
                <a:cubicBezTo>
                  <a:pt x="400522" y="357700"/>
                  <a:pt x="406786" y="349666"/>
                  <a:pt x="415636" y="347624"/>
                </a:cubicBezTo>
                <a:cubicBezTo>
                  <a:pt x="440303" y="341932"/>
                  <a:pt x="466016" y="342586"/>
                  <a:pt x="491206" y="340067"/>
                </a:cubicBezTo>
                <a:cubicBezTo>
                  <a:pt x="501282" y="337548"/>
                  <a:pt x="511448" y="335363"/>
                  <a:pt x="521434" y="332510"/>
                </a:cubicBezTo>
                <a:cubicBezTo>
                  <a:pt x="529093" y="330322"/>
                  <a:pt x="536377" y="326885"/>
                  <a:pt x="544105" y="324953"/>
                </a:cubicBezTo>
                <a:cubicBezTo>
                  <a:pt x="556566" y="321838"/>
                  <a:pt x="569498" y="320775"/>
                  <a:pt x="581890" y="317395"/>
                </a:cubicBezTo>
                <a:cubicBezTo>
                  <a:pt x="597260" y="313203"/>
                  <a:pt x="611461" y="304534"/>
                  <a:pt x="627233" y="302281"/>
                </a:cubicBezTo>
                <a:lnTo>
                  <a:pt x="680132" y="294724"/>
                </a:lnTo>
                <a:cubicBezTo>
                  <a:pt x="756518" y="264170"/>
                  <a:pt x="675139" y="292826"/>
                  <a:pt x="785930" y="272053"/>
                </a:cubicBezTo>
                <a:cubicBezTo>
                  <a:pt x="830655" y="263667"/>
                  <a:pt x="828309" y="258865"/>
                  <a:pt x="861500" y="249382"/>
                </a:cubicBezTo>
                <a:cubicBezTo>
                  <a:pt x="871486" y="246529"/>
                  <a:pt x="882003" y="245472"/>
                  <a:pt x="891728" y="241825"/>
                </a:cubicBezTo>
                <a:cubicBezTo>
                  <a:pt x="970764" y="212187"/>
                  <a:pt x="874596" y="238551"/>
                  <a:pt x="952185" y="219154"/>
                </a:cubicBezTo>
                <a:cubicBezTo>
                  <a:pt x="995753" y="190109"/>
                  <a:pt x="953725" y="215255"/>
                  <a:pt x="997527" y="196483"/>
                </a:cubicBezTo>
                <a:cubicBezTo>
                  <a:pt x="1007881" y="192045"/>
                  <a:pt x="1016826" y="184101"/>
                  <a:pt x="1027755" y="181369"/>
                </a:cubicBezTo>
                <a:cubicBezTo>
                  <a:pt x="1046626" y="176651"/>
                  <a:pt x="1162781" y="167033"/>
                  <a:pt x="1171338" y="166255"/>
                </a:cubicBezTo>
                <a:cubicBezTo>
                  <a:pt x="1212694" y="138684"/>
                  <a:pt x="1177439" y="157478"/>
                  <a:pt x="1246909" y="143584"/>
                </a:cubicBezTo>
                <a:cubicBezTo>
                  <a:pt x="1254720" y="142022"/>
                  <a:pt x="1261921" y="138215"/>
                  <a:pt x="1269580" y="136027"/>
                </a:cubicBezTo>
                <a:cubicBezTo>
                  <a:pt x="1288754" y="130549"/>
                  <a:pt x="1304360" y="128678"/>
                  <a:pt x="1322479" y="120913"/>
                </a:cubicBezTo>
                <a:cubicBezTo>
                  <a:pt x="1377804" y="97202"/>
                  <a:pt x="1327205" y="112175"/>
                  <a:pt x="1382935" y="98242"/>
                </a:cubicBezTo>
                <a:cubicBezTo>
                  <a:pt x="1390492" y="93204"/>
                  <a:pt x="1397482" y="87190"/>
                  <a:pt x="1405606" y="83128"/>
                </a:cubicBezTo>
                <a:cubicBezTo>
                  <a:pt x="1436475" y="67694"/>
                  <a:pt x="1498702" y="69702"/>
                  <a:pt x="1518962" y="68014"/>
                </a:cubicBezTo>
                <a:cubicBezTo>
                  <a:pt x="1565582" y="52474"/>
                  <a:pt x="1553484" y="55197"/>
                  <a:pt x="1632317" y="45343"/>
                </a:cubicBezTo>
                <a:cubicBezTo>
                  <a:pt x="1652469" y="42824"/>
                  <a:pt x="1672700" y="40874"/>
                  <a:pt x="1692773" y="37786"/>
                </a:cubicBezTo>
                <a:cubicBezTo>
                  <a:pt x="1705468" y="35833"/>
                  <a:pt x="1717727" y="30826"/>
                  <a:pt x="1730558" y="30229"/>
                </a:cubicBezTo>
                <a:cubicBezTo>
                  <a:pt x="1826210" y="25780"/>
                  <a:pt x="1922003" y="25191"/>
                  <a:pt x="2017725" y="22672"/>
                </a:cubicBezTo>
                <a:cubicBezTo>
                  <a:pt x="2047125" y="16792"/>
                  <a:pt x="2078643" y="9762"/>
                  <a:pt x="2108409" y="7557"/>
                </a:cubicBezTo>
                <a:cubicBezTo>
                  <a:pt x="2158714" y="3830"/>
                  <a:pt x="2209170" y="2519"/>
                  <a:pt x="2259550" y="0"/>
                </a:cubicBezTo>
                <a:cubicBezTo>
                  <a:pt x="2355568" y="3556"/>
                  <a:pt x="2445458" y="2621"/>
                  <a:pt x="2539160" y="15115"/>
                </a:cubicBezTo>
                <a:cubicBezTo>
                  <a:pt x="2582374" y="20877"/>
                  <a:pt x="2566237" y="20692"/>
                  <a:pt x="2599616" y="30229"/>
                </a:cubicBezTo>
                <a:cubicBezTo>
                  <a:pt x="2609602" y="33082"/>
                  <a:pt x="2619768" y="35267"/>
                  <a:pt x="2629844" y="37786"/>
                </a:cubicBezTo>
                <a:cubicBezTo>
                  <a:pt x="2637401" y="42824"/>
                  <a:pt x="2645727" y="46866"/>
                  <a:pt x="2652515" y="52900"/>
                </a:cubicBezTo>
                <a:cubicBezTo>
                  <a:pt x="2668490" y="67100"/>
                  <a:pt x="2680072" y="86386"/>
                  <a:pt x="2697857" y="98242"/>
                </a:cubicBezTo>
                <a:cubicBezTo>
                  <a:pt x="2712971" y="108318"/>
                  <a:pt x="2725967" y="122726"/>
                  <a:pt x="2743200" y="128470"/>
                </a:cubicBezTo>
                <a:cubicBezTo>
                  <a:pt x="2764209" y="135473"/>
                  <a:pt x="2770963" y="135515"/>
                  <a:pt x="2788542" y="151141"/>
                </a:cubicBezTo>
                <a:cubicBezTo>
                  <a:pt x="2866188" y="220160"/>
                  <a:pt x="2805102" y="177295"/>
                  <a:pt x="2856555" y="211597"/>
                </a:cubicBezTo>
                <a:cubicBezTo>
                  <a:pt x="2866873" y="227074"/>
                  <a:pt x="2894533" y="270381"/>
                  <a:pt x="2909454" y="287167"/>
                </a:cubicBezTo>
                <a:cubicBezTo>
                  <a:pt x="2921288" y="300480"/>
                  <a:pt x="2947239" y="324953"/>
                  <a:pt x="2947239" y="324953"/>
                </a:cubicBezTo>
                <a:cubicBezTo>
                  <a:pt x="2965225" y="378911"/>
                  <a:pt x="2949097" y="361458"/>
                  <a:pt x="2985024" y="385409"/>
                </a:cubicBezTo>
                <a:cubicBezTo>
                  <a:pt x="3002993" y="439315"/>
                  <a:pt x="2977514" y="374144"/>
                  <a:pt x="3015252" y="430751"/>
                </a:cubicBezTo>
                <a:cubicBezTo>
                  <a:pt x="3019671" y="437379"/>
                  <a:pt x="3019671" y="446100"/>
                  <a:pt x="3022809" y="453422"/>
                </a:cubicBezTo>
                <a:cubicBezTo>
                  <a:pt x="3027247" y="463777"/>
                  <a:pt x="3032335" y="473869"/>
                  <a:pt x="3037924" y="483650"/>
                </a:cubicBezTo>
                <a:cubicBezTo>
                  <a:pt x="3042430" y="491536"/>
                  <a:pt x="3049349" y="498021"/>
                  <a:pt x="3053038" y="506321"/>
                </a:cubicBezTo>
                <a:cubicBezTo>
                  <a:pt x="3082628" y="572898"/>
                  <a:pt x="3049443" y="532954"/>
                  <a:pt x="3090823" y="574334"/>
                </a:cubicBezTo>
                <a:lnTo>
                  <a:pt x="3105937" y="619676"/>
                </a:lnTo>
                <a:lnTo>
                  <a:pt x="3113494" y="642348"/>
                </a:lnTo>
                <a:cubicBezTo>
                  <a:pt x="3110975" y="675095"/>
                  <a:pt x="3111059" y="708147"/>
                  <a:pt x="3105937" y="740589"/>
                </a:cubicBezTo>
                <a:cubicBezTo>
                  <a:pt x="3103452" y="756326"/>
                  <a:pt x="3093947" y="770309"/>
                  <a:pt x="3090823" y="785931"/>
                </a:cubicBezTo>
                <a:cubicBezTo>
                  <a:pt x="3088304" y="798526"/>
                  <a:pt x="3086646" y="811324"/>
                  <a:pt x="3083266" y="823716"/>
                </a:cubicBezTo>
                <a:cubicBezTo>
                  <a:pt x="3079074" y="839086"/>
                  <a:pt x="3073190" y="853944"/>
                  <a:pt x="3068152" y="869058"/>
                </a:cubicBezTo>
                <a:lnTo>
                  <a:pt x="3053038" y="914400"/>
                </a:lnTo>
                <a:cubicBezTo>
                  <a:pt x="3045836" y="936007"/>
                  <a:pt x="3042669" y="943578"/>
                  <a:pt x="3037924" y="967300"/>
                </a:cubicBezTo>
                <a:cubicBezTo>
                  <a:pt x="3034919" y="982325"/>
                  <a:pt x="3033371" y="997617"/>
                  <a:pt x="3030366" y="1012642"/>
                </a:cubicBezTo>
                <a:cubicBezTo>
                  <a:pt x="3028329" y="1022826"/>
                  <a:pt x="3024516" y="1032625"/>
                  <a:pt x="3022809" y="1042870"/>
                </a:cubicBezTo>
                <a:cubicBezTo>
                  <a:pt x="3019470" y="1062903"/>
                  <a:pt x="3019507" y="1083468"/>
                  <a:pt x="3015252" y="1103326"/>
                </a:cubicBezTo>
                <a:cubicBezTo>
                  <a:pt x="3011914" y="1118904"/>
                  <a:pt x="3000138" y="1148668"/>
                  <a:pt x="3000138" y="1148668"/>
                </a:cubicBezTo>
                <a:cubicBezTo>
                  <a:pt x="2997619" y="1171339"/>
                  <a:pt x="2997054" y="1194313"/>
                  <a:pt x="2992581" y="1216681"/>
                </a:cubicBezTo>
                <a:cubicBezTo>
                  <a:pt x="2987817" y="1240502"/>
                  <a:pt x="2974755" y="1270549"/>
                  <a:pt x="2962353" y="1292252"/>
                </a:cubicBezTo>
                <a:cubicBezTo>
                  <a:pt x="2957847" y="1300138"/>
                  <a:pt x="2951745" y="1307037"/>
                  <a:pt x="2947239" y="1314923"/>
                </a:cubicBezTo>
                <a:cubicBezTo>
                  <a:pt x="2932691" y="1340381"/>
                  <a:pt x="2935019" y="1350778"/>
                  <a:pt x="2909454" y="1367822"/>
                </a:cubicBezTo>
                <a:cubicBezTo>
                  <a:pt x="2902659" y="1372352"/>
                  <a:pt x="2860964" y="1381676"/>
                  <a:pt x="2856555" y="1382936"/>
                </a:cubicBezTo>
                <a:cubicBezTo>
                  <a:pt x="2848896" y="1385124"/>
                  <a:pt x="2841826" y="1389882"/>
                  <a:pt x="2833884" y="1390493"/>
                </a:cubicBezTo>
                <a:cubicBezTo>
                  <a:pt x="2743327" y="1397459"/>
                  <a:pt x="2652525" y="1400748"/>
                  <a:pt x="2561831" y="1405607"/>
                </a:cubicBezTo>
                <a:cubicBezTo>
                  <a:pt x="2353558" y="1416764"/>
                  <a:pt x="2400914" y="1413436"/>
                  <a:pt x="2138638" y="1420721"/>
                </a:cubicBezTo>
                <a:cubicBezTo>
                  <a:pt x="2131081" y="1423240"/>
                  <a:pt x="2123777" y="1426716"/>
                  <a:pt x="2115966" y="1428278"/>
                </a:cubicBezTo>
                <a:cubicBezTo>
                  <a:pt x="2098500" y="1431771"/>
                  <a:pt x="2080672" y="1433127"/>
                  <a:pt x="2063067" y="1435835"/>
                </a:cubicBezTo>
                <a:cubicBezTo>
                  <a:pt x="2047923" y="1438165"/>
                  <a:pt x="2032750" y="1440387"/>
                  <a:pt x="2017725" y="1443392"/>
                </a:cubicBezTo>
                <a:cubicBezTo>
                  <a:pt x="1994952" y="1447947"/>
                  <a:pt x="1972341" y="1453284"/>
                  <a:pt x="1949712" y="1458506"/>
                </a:cubicBezTo>
                <a:cubicBezTo>
                  <a:pt x="1939592" y="1460841"/>
                  <a:pt x="1929779" y="1464690"/>
                  <a:pt x="1919484" y="1466063"/>
                </a:cubicBezTo>
                <a:cubicBezTo>
                  <a:pt x="1891905" y="1469740"/>
                  <a:pt x="1864010" y="1470547"/>
                  <a:pt x="1836357" y="1473620"/>
                </a:cubicBezTo>
                <a:cubicBezTo>
                  <a:pt x="1818654" y="1475587"/>
                  <a:pt x="1801147" y="1479096"/>
                  <a:pt x="1783457" y="1481177"/>
                </a:cubicBezTo>
                <a:cubicBezTo>
                  <a:pt x="1758315" y="1484135"/>
                  <a:pt x="1733036" y="1485832"/>
                  <a:pt x="1707887" y="1488734"/>
                </a:cubicBezTo>
                <a:cubicBezTo>
                  <a:pt x="1667537" y="1493390"/>
                  <a:pt x="1627565" y="1502345"/>
                  <a:pt x="1586975" y="1503848"/>
                </a:cubicBezTo>
                <a:lnTo>
                  <a:pt x="1382935" y="1511405"/>
                </a:lnTo>
                <a:cubicBezTo>
                  <a:pt x="1243686" y="1546217"/>
                  <a:pt x="1352422" y="1521860"/>
                  <a:pt x="1012641" y="1511405"/>
                </a:cubicBezTo>
                <a:cubicBezTo>
                  <a:pt x="962222" y="1509854"/>
                  <a:pt x="911880" y="1506367"/>
                  <a:pt x="861500" y="1503848"/>
                </a:cubicBezTo>
                <a:cubicBezTo>
                  <a:pt x="764102" y="1464889"/>
                  <a:pt x="884252" y="1508900"/>
                  <a:pt x="672575" y="1473620"/>
                </a:cubicBezTo>
                <a:cubicBezTo>
                  <a:pt x="657461" y="1471101"/>
                  <a:pt x="642191" y="1469387"/>
                  <a:pt x="627233" y="1466063"/>
                </a:cubicBezTo>
                <a:cubicBezTo>
                  <a:pt x="619457" y="1464335"/>
                  <a:pt x="612512" y="1459003"/>
                  <a:pt x="604562" y="1458506"/>
                </a:cubicBezTo>
                <a:cubicBezTo>
                  <a:pt x="531610" y="1453946"/>
                  <a:pt x="458459" y="1453468"/>
                  <a:pt x="385408" y="1450949"/>
                </a:cubicBezTo>
                <a:cubicBezTo>
                  <a:pt x="316653" y="1423447"/>
                  <a:pt x="380002" y="1445333"/>
                  <a:pt x="294724" y="1428278"/>
                </a:cubicBezTo>
                <a:cubicBezTo>
                  <a:pt x="265828" y="1422499"/>
                  <a:pt x="275048" y="1416053"/>
                  <a:pt x="241824" y="1413164"/>
                </a:cubicBezTo>
                <a:cubicBezTo>
                  <a:pt x="194077" y="1409012"/>
                  <a:pt x="146102" y="1408126"/>
                  <a:pt x="98241" y="1405607"/>
                </a:cubicBezTo>
                <a:cubicBezTo>
                  <a:pt x="90684" y="1403088"/>
                  <a:pt x="82695" y="1401612"/>
                  <a:pt x="75570" y="1398050"/>
                </a:cubicBezTo>
                <a:cubicBezTo>
                  <a:pt x="67446" y="1393988"/>
                  <a:pt x="61199" y="1386625"/>
                  <a:pt x="52899" y="1382936"/>
                </a:cubicBezTo>
                <a:cubicBezTo>
                  <a:pt x="38341" y="1376466"/>
                  <a:pt x="7557" y="1367822"/>
                  <a:pt x="7557" y="1367822"/>
                </a:cubicBezTo>
                <a:cubicBezTo>
                  <a:pt x="5038" y="1360265"/>
                  <a:pt x="0" y="1353117"/>
                  <a:pt x="0" y="1345151"/>
                </a:cubicBezTo>
                <a:cubicBezTo>
                  <a:pt x="0" y="1312307"/>
                  <a:pt x="7557" y="1246910"/>
                  <a:pt x="7557" y="1246910"/>
                </a:cubicBezTo>
              </a:path>
            </a:pathLst>
          </a:cu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5522140" y="634171"/>
            <a:ext cx="573860" cy="432629"/>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15114"/>
            <a:ext cx="465192" cy="646331"/>
          </a:xfrm>
          <a:prstGeom prst="rect">
            <a:avLst/>
          </a:prstGeom>
          <a:solidFill>
            <a:schemeClr val="tx1"/>
          </a:solidFill>
        </p:spPr>
        <p:txBody>
          <a:bodyPr wrap="none" rtlCol="0">
            <a:spAutoFit/>
          </a:bodyPr>
          <a:lstStyle/>
          <a:p>
            <a:r>
              <a:rPr lang="en-US" sz="3600" b="1" dirty="0" smtClean="0">
                <a:solidFill>
                  <a:schemeClr val="bg1"/>
                </a:solidFill>
              </a:rPr>
              <a:t>A</a:t>
            </a:r>
            <a:endParaRPr lang="en-US" sz="3600" b="1" dirty="0">
              <a:solidFill>
                <a:schemeClr val="bg1"/>
              </a:solidFill>
            </a:endParaRPr>
          </a:p>
        </p:txBody>
      </p:sp>
      <p:sp>
        <p:nvSpPr>
          <p:cNvPr id="17" name="TextBox 16"/>
          <p:cNvSpPr txBox="1"/>
          <p:nvPr/>
        </p:nvSpPr>
        <p:spPr>
          <a:xfrm>
            <a:off x="8684281" y="30777"/>
            <a:ext cx="442750" cy="646331"/>
          </a:xfrm>
          <a:prstGeom prst="rect">
            <a:avLst/>
          </a:prstGeom>
          <a:solidFill>
            <a:schemeClr val="tx1"/>
          </a:solidFill>
        </p:spPr>
        <p:txBody>
          <a:bodyPr wrap="none" rtlCol="0">
            <a:spAutoFit/>
          </a:bodyPr>
          <a:lstStyle/>
          <a:p>
            <a:r>
              <a:rPr lang="en-US" sz="3600" b="1" dirty="0" smtClean="0">
                <a:solidFill>
                  <a:schemeClr val="bg1"/>
                </a:solidFill>
              </a:rPr>
              <a:t>B</a:t>
            </a:r>
            <a:endParaRPr lang="en-US" sz="3600" b="1" dirty="0">
              <a:solidFill>
                <a:schemeClr val="bg1"/>
              </a:solidFill>
            </a:endParaRPr>
          </a:p>
        </p:txBody>
      </p:sp>
      <p:sp>
        <p:nvSpPr>
          <p:cNvPr id="19" name="TextBox 18"/>
          <p:cNvSpPr txBox="1"/>
          <p:nvPr/>
        </p:nvSpPr>
        <p:spPr>
          <a:xfrm>
            <a:off x="36870" y="3276600"/>
            <a:ext cx="428322" cy="646331"/>
          </a:xfrm>
          <a:prstGeom prst="rect">
            <a:avLst/>
          </a:prstGeom>
          <a:solidFill>
            <a:schemeClr val="tx1"/>
          </a:solidFill>
        </p:spPr>
        <p:txBody>
          <a:bodyPr wrap="none" rtlCol="0">
            <a:spAutoFit/>
          </a:bodyPr>
          <a:lstStyle/>
          <a:p>
            <a:r>
              <a:rPr lang="en-US" sz="3600" b="1" dirty="0" smtClean="0">
                <a:solidFill>
                  <a:schemeClr val="bg1"/>
                </a:solidFill>
              </a:rPr>
              <a:t>C</a:t>
            </a:r>
            <a:endParaRPr lang="en-US" sz="3600" b="1" dirty="0">
              <a:solidFill>
                <a:schemeClr val="bg1"/>
              </a:solidFill>
            </a:endParaRPr>
          </a:p>
        </p:txBody>
      </p:sp>
      <p:sp>
        <p:nvSpPr>
          <p:cNvPr id="20" name="TextBox 19"/>
          <p:cNvSpPr txBox="1"/>
          <p:nvPr/>
        </p:nvSpPr>
        <p:spPr>
          <a:xfrm>
            <a:off x="8610600" y="3429000"/>
            <a:ext cx="476412" cy="646331"/>
          </a:xfrm>
          <a:prstGeom prst="rect">
            <a:avLst/>
          </a:prstGeom>
          <a:solidFill>
            <a:schemeClr val="tx1"/>
          </a:solidFill>
        </p:spPr>
        <p:txBody>
          <a:bodyPr wrap="none" rtlCol="0">
            <a:spAutoFit/>
          </a:bodyPr>
          <a:lstStyle/>
          <a:p>
            <a:r>
              <a:rPr lang="en-US" sz="3600" b="1" dirty="0" smtClean="0">
                <a:solidFill>
                  <a:schemeClr val="bg1"/>
                </a:solidFill>
              </a:rPr>
              <a:t>D</a:t>
            </a:r>
            <a:endParaRPr lang="en-US" sz="3600" b="1" dirty="0">
              <a:solidFill>
                <a:schemeClr val="bg1"/>
              </a:solidFill>
            </a:endParaRPr>
          </a:p>
        </p:txBody>
      </p:sp>
      <p:sp>
        <p:nvSpPr>
          <p:cNvPr id="21" name="TextBox 20"/>
          <p:cNvSpPr txBox="1"/>
          <p:nvPr/>
        </p:nvSpPr>
        <p:spPr>
          <a:xfrm>
            <a:off x="8077200" y="37815"/>
            <a:ext cx="638479" cy="523220"/>
          </a:xfrm>
          <a:prstGeom prst="rect">
            <a:avLst/>
          </a:prstGeom>
          <a:noFill/>
        </p:spPr>
        <p:txBody>
          <a:bodyPr wrap="square" rtlCol="0">
            <a:spAutoFit/>
          </a:bodyPr>
          <a:lstStyle/>
          <a:p>
            <a:r>
              <a:rPr lang="en-US" sz="2800" dirty="0" smtClean="0">
                <a:solidFill>
                  <a:schemeClr val="bg1"/>
                </a:solidFill>
              </a:rPr>
              <a:t>10</a:t>
            </a:r>
            <a:endParaRPr lang="en-US" sz="2800" dirty="0">
              <a:solidFill>
                <a:schemeClr val="bg1"/>
              </a:solidFill>
            </a:endParaRPr>
          </a:p>
        </p:txBody>
      </p:sp>
    </p:spTree>
    <p:extLst>
      <p:ext uri="{BB962C8B-B14F-4D97-AF65-F5344CB8AC3E}">
        <p14:creationId xmlns:p14="http://schemas.microsoft.com/office/powerpoint/2010/main" val="27211905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152400"/>
            <a:ext cx="5180970" cy="388572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943062" y="4307642"/>
            <a:ext cx="4801072" cy="3600804"/>
          </a:xfrm>
          <a:prstGeom prst="rect">
            <a:avLst/>
          </a:prstGeom>
        </p:spPr>
      </p:pic>
      <p:sp>
        <p:nvSpPr>
          <p:cNvPr id="6" name="TextBox 5"/>
          <p:cNvSpPr txBox="1"/>
          <p:nvPr/>
        </p:nvSpPr>
        <p:spPr>
          <a:xfrm>
            <a:off x="76200" y="3733328"/>
            <a:ext cx="5466996" cy="1415772"/>
          </a:xfrm>
          <a:prstGeom prst="rect">
            <a:avLst/>
          </a:prstGeom>
          <a:noFill/>
        </p:spPr>
        <p:txBody>
          <a:bodyPr wrap="square" rtlCol="0">
            <a:spAutoFit/>
          </a:bodyPr>
          <a:lstStyle/>
          <a:p>
            <a:pPr algn="ctr"/>
            <a:endParaRPr lang="en-US" dirty="0" smtClean="0">
              <a:solidFill>
                <a:schemeClr val="bg1"/>
              </a:solidFill>
            </a:endParaRPr>
          </a:p>
          <a:p>
            <a:pPr algn="ctr"/>
            <a:endParaRPr lang="en-US" dirty="0">
              <a:solidFill>
                <a:schemeClr val="bg1"/>
              </a:solidFill>
            </a:endParaRPr>
          </a:p>
          <a:p>
            <a:pPr algn="ctr"/>
            <a:endParaRPr lang="en-US" dirty="0" smtClean="0">
              <a:solidFill>
                <a:schemeClr val="bg1"/>
              </a:solidFill>
            </a:endParaRPr>
          </a:p>
          <a:p>
            <a:pPr algn="ctr"/>
            <a:r>
              <a:rPr lang="en-US" sz="3200" b="1" dirty="0" smtClean="0">
                <a:solidFill>
                  <a:schemeClr val="bg1"/>
                </a:solidFill>
              </a:rPr>
              <a:t>Chronic Sialadenitis</a:t>
            </a:r>
            <a:endParaRPr lang="en-US" sz="3200" b="1" dirty="0">
              <a:solidFill>
                <a:schemeClr val="bg1"/>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flipH="1">
            <a:off x="-15187" y="-281123"/>
            <a:ext cx="3703729" cy="4273533"/>
          </a:xfrm>
          <a:prstGeom prst="rect">
            <a:avLst/>
          </a:prstGeom>
        </p:spPr>
      </p:pic>
      <p:cxnSp>
        <p:nvCxnSpPr>
          <p:cNvPr id="9" name="Straight Arrow Connector 8"/>
          <p:cNvCxnSpPr/>
          <p:nvPr/>
        </p:nvCxnSpPr>
        <p:spPr>
          <a:xfrm flipV="1">
            <a:off x="4343400" y="2590800"/>
            <a:ext cx="762000" cy="1981200"/>
          </a:xfrm>
          <a:prstGeom prst="straightConnector1">
            <a:avLst/>
          </a:prstGeom>
          <a:ln w="47625">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39422" y="4814193"/>
            <a:ext cx="1327978" cy="89793"/>
          </a:xfrm>
          <a:prstGeom prst="straightConnector1">
            <a:avLst/>
          </a:prstGeom>
          <a:ln w="47625">
            <a:solidFill>
              <a:schemeClr val="bg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71920" y="42255"/>
            <a:ext cx="2849883" cy="461665"/>
          </a:xfrm>
          <a:prstGeom prst="rect">
            <a:avLst/>
          </a:prstGeom>
          <a:noFill/>
        </p:spPr>
        <p:txBody>
          <a:bodyPr wrap="none" rtlCol="0">
            <a:spAutoFit/>
          </a:bodyPr>
          <a:lstStyle/>
          <a:p>
            <a:r>
              <a:rPr lang="en-US" sz="2400" b="1" dirty="0" smtClean="0"/>
              <a:t>Chronic </a:t>
            </a:r>
            <a:r>
              <a:rPr lang="en-US" sz="2400" b="1" dirty="0" err="1" smtClean="0"/>
              <a:t>sialadenititis</a:t>
            </a:r>
            <a:endParaRPr lang="en-US" sz="2400" b="1" dirty="0"/>
          </a:p>
        </p:txBody>
      </p:sp>
      <p:cxnSp>
        <p:nvCxnSpPr>
          <p:cNvPr id="18" name="Straight Arrow Connector 17"/>
          <p:cNvCxnSpPr/>
          <p:nvPr/>
        </p:nvCxnSpPr>
        <p:spPr>
          <a:xfrm flipH="1">
            <a:off x="1524000" y="457200"/>
            <a:ext cx="381000" cy="609600"/>
          </a:xfrm>
          <a:prstGeom prst="straightConnector1">
            <a:avLst/>
          </a:prstGeom>
          <a:ln w="4762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2641" y="3048000"/>
            <a:ext cx="3908442" cy="461665"/>
          </a:xfrm>
          <a:prstGeom prst="rect">
            <a:avLst/>
          </a:prstGeom>
          <a:noFill/>
        </p:spPr>
        <p:txBody>
          <a:bodyPr wrap="none" rtlCol="0">
            <a:spAutoFit/>
          </a:bodyPr>
          <a:lstStyle/>
          <a:p>
            <a:r>
              <a:rPr lang="en-US" sz="2400" b="1" dirty="0" smtClean="0"/>
              <a:t>Normal submandibular gland</a:t>
            </a:r>
            <a:endParaRPr lang="en-US" sz="2400" b="1" dirty="0"/>
          </a:p>
        </p:txBody>
      </p:sp>
      <p:cxnSp>
        <p:nvCxnSpPr>
          <p:cNvPr id="22" name="Straight Arrow Connector 21"/>
          <p:cNvCxnSpPr/>
          <p:nvPr/>
        </p:nvCxnSpPr>
        <p:spPr>
          <a:xfrm flipV="1">
            <a:off x="1836677" y="2438400"/>
            <a:ext cx="525523" cy="609600"/>
          </a:xfrm>
          <a:prstGeom prst="straightConnector1">
            <a:avLst/>
          </a:prstGeom>
          <a:ln w="4762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343598" y="3707508"/>
            <a:ext cx="1818126" cy="461665"/>
          </a:xfrm>
          <a:prstGeom prst="rect">
            <a:avLst/>
          </a:prstGeom>
          <a:noFill/>
        </p:spPr>
        <p:txBody>
          <a:bodyPr wrap="none" rtlCol="0">
            <a:spAutoFit/>
          </a:bodyPr>
          <a:lstStyle/>
          <a:p>
            <a:r>
              <a:rPr lang="en-US" sz="2400" b="1" dirty="0" smtClean="0"/>
              <a:t>Normal SMG</a:t>
            </a:r>
            <a:endParaRPr lang="en-US" sz="2400" b="1" dirty="0"/>
          </a:p>
        </p:txBody>
      </p:sp>
      <p:cxnSp>
        <p:nvCxnSpPr>
          <p:cNvPr id="26" name="Straight Arrow Connector 25"/>
          <p:cNvCxnSpPr/>
          <p:nvPr/>
        </p:nvCxnSpPr>
        <p:spPr>
          <a:xfrm flipH="1" flipV="1">
            <a:off x="8229600" y="3162064"/>
            <a:ext cx="381000" cy="571264"/>
          </a:xfrm>
          <a:prstGeom prst="straightConnector1">
            <a:avLst/>
          </a:prstGeom>
          <a:ln w="4762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610600" y="4169173"/>
            <a:ext cx="152400" cy="1469627"/>
          </a:xfrm>
          <a:prstGeom prst="straightConnector1">
            <a:avLst/>
          </a:prstGeom>
          <a:ln w="476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0" y="15114"/>
            <a:ext cx="465192" cy="646331"/>
          </a:xfrm>
          <a:prstGeom prst="rect">
            <a:avLst/>
          </a:prstGeom>
          <a:solidFill>
            <a:schemeClr val="tx1"/>
          </a:solidFill>
        </p:spPr>
        <p:txBody>
          <a:bodyPr wrap="none" rtlCol="0">
            <a:spAutoFit/>
          </a:bodyPr>
          <a:lstStyle/>
          <a:p>
            <a:r>
              <a:rPr lang="en-US" sz="3600" b="1" dirty="0" smtClean="0">
                <a:solidFill>
                  <a:schemeClr val="bg1"/>
                </a:solidFill>
              </a:rPr>
              <a:t>A</a:t>
            </a:r>
            <a:endParaRPr lang="en-US" sz="3600" b="1" dirty="0">
              <a:solidFill>
                <a:schemeClr val="bg1"/>
              </a:solidFill>
            </a:endParaRPr>
          </a:p>
        </p:txBody>
      </p:sp>
      <p:sp>
        <p:nvSpPr>
          <p:cNvPr id="17" name="TextBox 16"/>
          <p:cNvSpPr txBox="1"/>
          <p:nvPr/>
        </p:nvSpPr>
        <p:spPr>
          <a:xfrm>
            <a:off x="8677159" y="-50079"/>
            <a:ext cx="442750" cy="646331"/>
          </a:xfrm>
          <a:prstGeom prst="rect">
            <a:avLst/>
          </a:prstGeom>
          <a:solidFill>
            <a:schemeClr val="tx1"/>
          </a:solidFill>
        </p:spPr>
        <p:txBody>
          <a:bodyPr wrap="none" rtlCol="0">
            <a:spAutoFit/>
          </a:bodyPr>
          <a:lstStyle/>
          <a:p>
            <a:r>
              <a:rPr lang="en-US" sz="3600" b="1" dirty="0" smtClean="0">
                <a:solidFill>
                  <a:schemeClr val="bg1"/>
                </a:solidFill>
              </a:rPr>
              <a:t>B</a:t>
            </a:r>
            <a:endParaRPr lang="en-US" sz="3600" b="1" dirty="0">
              <a:solidFill>
                <a:schemeClr val="bg1"/>
              </a:solidFill>
            </a:endParaRPr>
          </a:p>
        </p:txBody>
      </p:sp>
      <p:sp>
        <p:nvSpPr>
          <p:cNvPr id="19" name="TextBox 18"/>
          <p:cNvSpPr txBox="1"/>
          <p:nvPr/>
        </p:nvSpPr>
        <p:spPr>
          <a:xfrm>
            <a:off x="5446070" y="3654767"/>
            <a:ext cx="428322" cy="646331"/>
          </a:xfrm>
          <a:prstGeom prst="rect">
            <a:avLst/>
          </a:prstGeom>
          <a:solidFill>
            <a:schemeClr val="tx1"/>
          </a:solidFill>
        </p:spPr>
        <p:txBody>
          <a:bodyPr wrap="none" rtlCol="0">
            <a:spAutoFit/>
          </a:bodyPr>
          <a:lstStyle/>
          <a:p>
            <a:r>
              <a:rPr lang="en-US" sz="3600" b="1" dirty="0" smtClean="0">
                <a:solidFill>
                  <a:schemeClr val="bg1"/>
                </a:solidFill>
              </a:rPr>
              <a:t>C</a:t>
            </a:r>
            <a:endParaRPr lang="en-US" sz="3600" b="1" dirty="0">
              <a:solidFill>
                <a:schemeClr val="bg1"/>
              </a:solidFill>
            </a:endParaRPr>
          </a:p>
        </p:txBody>
      </p:sp>
      <p:sp>
        <p:nvSpPr>
          <p:cNvPr id="21" name="TextBox 20"/>
          <p:cNvSpPr txBox="1"/>
          <p:nvPr/>
        </p:nvSpPr>
        <p:spPr>
          <a:xfrm>
            <a:off x="8077200" y="37815"/>
            <a:ext cx="638479" cy="523220"/>
          </a:xfrm>
          <a:prstGeom prst="rect">
            <a:avLst/>
          </a:prstGeom>
          <a:noFill/>
        </p:spPr>
        <p:txBody>
          <a:bodyPr wrap="square" rtlCol="0">
            <a:spAutoFit/>
          </a:bodyPr>
          <a:lstStyle/>
          <a:p>
            <a:r>
              <a:rPr lang="en-US" sz="2800" dirty="0" smtClean="0">
                <a:solidFill>
                  <a:schemeClr val="bg1"/>
                </a:solidFill>
              </a:rPr>
              <a:t>11</a:t>
            </a:r>
            <a:endParaRPr lang="en-US" sz="2800" dirty="0">
              <a:solidFill>
                <a:schemeClr val="bg1"/>
              </a:solidFill>
            </a:endParaRPr>
          </a:p>
        </p:txBody>
      </p:sp>
    </p:spTree>
    <p:extLst>
      <p:ext uri="{BB962C8B-B14F-4D97-AF65-F5344CB8AC3E}">
        <p14:creationId xmlns:p14="http://schemas.microsoft.com/office/powerpoint/2010/main" val="26565895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048000"/>
            <a:ext cx="5080000" cy="3810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775200" cy="35814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1434" y="20370"/>
            <a:ext cx="4775200" cy="35814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6339" y="3581400"/>
            <a:ext cx="4368800" cy="3276600"/>
          </a:xfrm>
          <a:prstGeom prst="rect">
            <a:avLst/>
          </a:prstGeom>
        </p:spPr>
      </p:pic>
      <p:sp>
        <p:nvSpPr>
          <p:cNvPr id="2" name="TextBox 1"/>
          <p:cNvSpPr txBox="1"/>
          <p:nvPr/>
        </p:nvSpPr>
        <p:spPr>
          <a:xfrm>
            <a:off x="533400" y="2362200"/>
            <a:ext cx="2857642" cy="1200329"/>
          </a:xfrm>
          <a:prstGeom prst="rect">
            <a:avLst/>
          </a:prstGeom>
          <a:noFill/>
        </p:spPr>
        <p:txBody>
          <a:bodyPr wrap="none" rtlCol="0">
            <a:spAutoFit/>
          </a:bodyPr>
          <a:lstStyle/>
          <a:p>
            <a:r>
              <a:rPr lang="en-US" sz="2400" dirty="0" smtClean="0">
                <a:solidFill>
                  <a:schemeClr val="bg1"/>
                </a:solidFill>
              </a:rPr>
              <a:t>Multiple hypoechoic</a:t>
            </a:r>
          </a:p>
          <a:p>
            <a:r>
              <a:rPr lang="en-US" sz="2400" dirty="0">
                <a:solidFill>
                  <a:schemeClr val="bg1"/>
                </a:solidFill>
              </a:rPr>
              <a:t>r</a:t>
            </a:r>
            <a:r>
              <a:rPr lang="en-US" sz="2400" dirty="0" smtClean="0">
                <a:solidFill>
                  <a:schemeClr val="bg1"/>
                </a:solidFill>
              </a:rPr>
              <a:t>egions on transverse</a:t>
            </a:r>
          </a:p>
          <a:p>
            <a:r>
              <a:rPr lang="en-US" sz="2400" dirty="0" smtClean="0">
                <a:solidFill>
                  <a:schemeClr val="bg1"/>
                </a:solidFill>
              </a:rPr>
              <a:t>U/S of left parotid</a:t>
            </a:r>
            <a:endParaRPr lang="en-US" sz="2400" dirty="0">
              <a:solidFill>
                <a:schemeClr val="bg1"/>
              </a:solidFill>
            </a:endParaRPr>
          </a:p>
        </p:txBody>
      </p:sp>
      <p:cxnSp>
        <p:nvCxnSpPr>
          <p:cNvPr id="8" name="Straight Arrow Connector 7"/>
          <p:cNvCxnSpPr>
            <a:stCxn id="2" idx="0"/>
          </p:cNvCxnSpPr>
          <p:nvPr/>
        </p:nvCxnSpPr>
        <p:spPr>
          <a:xfrm flipV="1">
            <a:off x="1962221" y="1447800"/>
            <a:ext cx="171379" cy="9144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2" idx="0"/>
          </p:cNvCxnSpPr>
          <p:nvPr/>
        </p:nvCxnSpPr>
        <p:spPr>
          <a:xfrm flipH="1" flipV="1">
            <a:off x="1874822" y="1371600"/>
            <a:ext cx="87399" cy="9906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2" idx="0"/>
          </p:cNvCxnSpPr>
          <p:nvPr/>
        </p:nvCxnSpPr>
        <p:spPr>
          <a:xfrm flipH="1" flipV="1">
            <a:off x="1371601" y="1143000"/>
            <a:ext cx="590620" cy="1219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499303" y="3129780"/>
            <a:ext cx="4623573" cy="461665"/>
          </a:xfrm>
          <a:prstGeom prst="rect">
            <a:avLst/>
          </a:prstGeom>
          <a:solidFill>
            <a:schemeClr val="tx1"/>
          </a:solidFill>
        </p:spPr>
        <p:txBody>
          <a:bodyPr wrap="none" rtlCol="0">
            <a:spAutoFit/>
          </a:bodyPr>
          <a:lstStyle/>
          <a:p>
            <a:pPr algn="ctr"/>
            <a:r>
              <a:rPr lang="en-US" sz="2400" dirty="0" smtClean="0">
                <a:solidFill>
                  <a:schemeClr val="bg1"/>
                </a:solidFill>
              </a:rPr>
              <a:t>CT - intra-parenchyma calcifications</a:t>
            </a:r>
            <a:endParaRPr lang="en-US" sz="2400" dirty="0">
              <a:solidFill>
                <a:schemeClr val="bg1"/>
              </a:solidFill>
            </a:endParaRPr>
          </a:p>
        </p:txBody>
      </p:sp>
      <p:cxnSp>
        <p:nvCxnSpPr>
          <p:cNvPr id="18" name="Straight Arrow Connector 17"/>
          <p:cNvCxnSpPr/>
          <p:nvPr/>
        </p:nvCxnSpPr>
        <p:spPr>
          <a:xfrm flipV="1">
            <a:off x="8534400" y="1905001"/>
            <a:ext cx="76200" cy="119586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10692" y="3683777"/>
            <a:ext cx="2503058" cy="461665"/>
          </a:xfrm>
          <a:prstGeom prst="rect">
            <a:avLst/>
          </a:prstGeom>
          <a:noFill/>
        </p:spPr>
        <p:txBody>
          <a:bodyPr wrap="none" rtlCol="0">
            <a:spAutoFit/>
          </a:bodyPr>
          <a:lstStyle/>
          <a:p>
            <a:r>
              <a:rPr lang="en-US" sz="2400" dirty="0" smtClean="0">
                <a:solidFill>
                  <a:schemeClr val="bg1"/>
                </a:solidFill>
              </a:rPr>
              <a:t>Sialogram - lateral</a:t>
            </a:r>
            <a:r>
              <a:rPr lang="en-US" sz="2400" dirty="0" smtClean="0"/>
              <a:t> </a:t>
            </a:r>
            <a:endParaRPr lang="en-US" sz="2400" dirty="0"/>
          </a:p>
        </p:txBody>
      </p:sp>
      <p:sp>
        <p:nvSpPr>
          <p:cNvPr id="21" name="TextBox 20"/>
          <p:cNvSpPr txBox="1"/>
          <p:nvPr/>
        </p:nvSpPr>
        <p:spPr>
          <a:xfrm>
            <a:off x="5335690" y="3701027"/>
            <a:ext cx="1914435" cy="461665"/>
          </a:xfrm>
          <a:prstGeom prst="rect">
            <a:avLst/>
          </a:prstGeom>
          <a:noFill/>
        </p:spPr>
        <p:txBody>
          <a:bodyPr wrap="none" rtlCol="0">
            <a:spAutoFit/>
          </a:bodyPr>
          <a:lstStyle/>
          <a:p>
            <a:r>
              <a:rPr lang="en-US" sz="2400" dirty="0" smtClean="0">
                <a:solidFill>
                  <a:schemeClr val="bg1"/>
                </a:solidFill>
              </a:rPr>
              <a:t>Sialogram A-P</a:t>
            </a:r>
            <a:endParaRPr lang="en-US" sz="2400" dirty="0">
              <a:solidFill>
                <a:schemeClr val="bg1"/>
              </a:solidFill>
            </a:endParaRPr>
          </a:p>
        </p:txBody>
      </p:sp>
      <p:sp>
        <p:nvSpPr>
          <p:cNvPr id="17" name="TextBox 16"/>
          <p:cNvSpPr txBox="1"/>
          <p:nvPr/>
        </p:nvSpPr>
        <p:spPr>
          <a:xfrm>
            <a:off x="0" y="15114"/>
            <a:ext cx="465192" cy="646331"/>
          </a:xfrm>
          <a:prstGeom prst="rect">
            <a:avLst/>
          </a:prstGeom>
          <a:solidFill>
            <a:schemeClr val="tx1"/>
          </a:solidFill>
        </p:spPr>
        <p:txBody>
          <a:bodyPr wrap="none" rtlCol="0">
            <a:spAutoFit/>
          </a:bodyPr>
          <a:lstStyle/>
          <a:p>
            <a:r>
              <a:rPr lang="en-US" sz="3600" b="1" dirty="0" smtClean="0">
                <a:solidFill>
                  <a:schemeClr val="bg1"/>
                </a:solidFill>
              </a:rPr>
              <a:t>A</a:t>
            </a:r>
            <a:endParaRPr lang="en-US" sz="3600" b="1" dirty="0">
              <a:solidFill>
                <a:schemeClr val="bg1"/>
              </a:solidFill>
            </a:endParaRPr>
          </a:p>
        </p:txBody>
      </p:sp>
      <p:sp>
        <p:nvSpPr>
          <p:cNvPr id="22" name="TextBox 21"/>
          <p:cNvSpPr txBox="1"/>
          <p:nvPr/>
        </p:nvSpPr>
        <p:spPr>
          <a:xfrm>
            <a:off x="4558671" y="32724"/>
            <a:ext cx="442750" cy="646331"/>
          </a:xfrm>
          <a:prstGeom prst="rect">
            <a:avLst/>
          </a:prstGeom>
          <a:solidFill>
            <a:schemeClr val="tx1"/>
          </a:solidFill>
        </p:spPr>
        <p:txBody>
          <a:bodyPr wrap="none" rtlCol="0">
            <a:spAutoFit/>
          </a:bodyPr>
          <a:lstStyle/>
          <a:p>
            <a:r>
              <a:rPr lang="en-US" sz="3600" b="1" dirty="0" smtClean="0">
                <a:solidFill>
                  <a:schemeClr val="bg1"/>
                </a:solidFill>
              </a:rPr>
              <a:t>B</a:t>
            </a:r>
            <a:endParaRPr lang="en-US" sz="3600" b="1" dirty="0">
              <a:solidFill>
                <a:schemeClr val="bg1"/>
              </a:solidFill>
            </a:endParaRPr>
          </a:p>
        </p:txBody>
      </p:sp>
      <p:sp>
        <p:nvSpPr>
          <p:cNvPr id="23" name="TextBox 22"/>
          <p:cNvSpPr txBox="1"/>
          <p:nvPr/>
        </p:nvSpPr>
        <p:spPr>
          <a:xfrm>
            <a:off x="0" y="3562528"/>
            <a:ext cx="428322" cy="646331"/>
          </a:xfrm>
          <a:prstGeom prst="rect">
            <a:avLst/>
          </a:prstGeom>
          <a:solidFill>
            <a:schemeClr val="tx1"/>
          </a:solidFill>
        </p:spPr>
        <p:txBody>
          <a:bodyPr wrap="none" rtlCol="0">
            <a:spAutoFit/>
          </a:bodyPr>
          <a:lstStyle/>
          <a:p>
            <a:r>
              <a:rPr lang="en-US" sz="3600" b="1" dirty="0" smtClean="0">
                <a:solidFill>
                  <a:schemeClr val="bg1"/>
                </a:solidFill>
              </a:rPr>
              <a:t>C</a:t>
            </a:r>
            <a:endParaRPr lang="en-US" sz="3600" b="1" dirty="0">
              <a:solidFill>
                <a:schemeClr val="bg1"/>
              </a:solidFill>
            </a:endParaRPr>
          </a:p>
        </p:txBody>
      </p:sp>
      <p:cxnSp>
        <p:nvCxnSpPr>
          <p:cNvPr id="24" name="Straight Arrow Connector 23"/>
          <p:cNvCxnSpPr/>
          <p:nvPr/>
        </p:nvCxnSpPr>
        <p:spPr>
          <a:xfrm flipH="1" flipV="1">
            <a:off x="4804190" y="1436434"/>
            <a:ext cx="910810" cy="1763966"/>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744367" y="3591445"/>
            <a:ext cx="476412" cy="646331"/>
          </a:xfrm>
          <a:prstGeom prst="rect">
            <a:avLst/>
          </a:prstGeom>
          <a:solidFill>
            <a:schemeClr val="tx1"/>
          </a:solidFill>
        </p:spPr>
        <p:txBody>
          <a:bodyPr wrap="none" rtlCol="0">
            <a:spAutoFit/>
          </a:bodyPr>
          <a:lstStyle/>
          <a:p>
            <a:r>
              <a:rPr lang="en-US" sz="3600" b="1" dirty="0" smtClean="0">
                <a:solidFill>
                  <a:schemeClr val="bg1"/>
                </a:solidFill>
              </a:rPr>
              <a:t>D</a:t>
            </a:r>
            <a:endParaRPr lang="en-US" sz="3600" b="1" dirty="0">
              <a:solidFill>
                <a:schemeClr val="bg1"/>
              </a:solidFill>
            </a:endParaRPr>
          </a:p>
        </p:txBody>
      </p:sp>
      <p:cxnSp>
        <p:nvCxnSpPr>
          <p:cNvPr id="26" name="Straight Arrow Connector 25"/>
          <p:cNvCxnSpPr>
            <a:stCxn id="2" idx="0"/>
          </p:cNvCxnSpPr>
          <p:nvPr/>
        </p:nvCxnSpPr>
        <p:spPr>
          <a:xfrm flipV="1">
            <a:off x="1962221" y="1600200"/>
            <a:ext cx="704780" cy="7620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215160" y="183967"/>
            <a:ext cx="638479" cy="523220"/>
          </a:xfrm>
          <a:prstGeom prst="rect">
            <a:avLst/>
          </a:prstGeom>
          <a:noFill/>
        </p:spPr>
        <p:txBody>
          <a:bodyPr wrap="square" rtlCol="0">
            <a:spAutoFit/>
          </a:bodyPr>
          <a:lstStyle/>
          <a:p>
            <a:r>
              <a:rPr lang="en-US" sz="2800" dirty="0" smtClean="0">
                <a:solidFill>
                  <a:schemeClr val="bg1"/>
                </a:solidFill>
              </a:rPr>
              <a:t>12</a:t>
            </a:r>
            <a:endParaRPr lang="en-US" sz="2800" dirty="0">
              <a:solidFill>
                <a:schemeClr val="bg1"/>
              </a:solidFill>
            </a:endParaRPr>
          </a:p>
        </p:txBody>
      </p:sp>
    </p:spTree>
    <p:extLst>
      <p:ext uri="{BB962C8B-B14F-4D97-AF65-F5344CB8AC3E}">
        <p14:creationId xmlns:p14="http://schemas.microsoft.com/office/powerpoint/2010/main" val="31273941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0" y="-12046"/>
            <a:ext cx="620683" cy="646331"/>
          </a:xfrm>
          <a:prstGeom prst="rect">
            <a:avLst/>
          </a:prstGeom>
          <a:solidFill>
            <a:schemeClr val="tx1"/>
          </a:solidFill>
        </p:spPr>
        <p:txBody>
          <a:bodyPr wrap="none" rtlCol="0">
            <a:spAutoFit/>
          </a:bodyPr>
          <a:lstStyle/>
          <a:p>
            <a:r>
              <a:rPr lang="en-US" sz="3600" b="1" dirty="0" smtClean="0">
                <a:solidFill>
                  <a:schemeClr val="bg1"/>
                </a:solidFill>
              </a:rPr>
              <a:t>A</a:t>
            </a:r>
            <a:r>
              <a:rPr lang="en-US" sz="2400" b="1" dirty="0" smtClean="0">
                <a:solidFill>
                  <a:schemeClr val="bg1"/>
                </a:solidFill>
              </a:rPr>
              <a:t>1</a:t>
            </a:r>
            <a:endParaRPr lang="en-US" sz="2400" b="1" dirty="0">
              <a:solidFill>
                <a:schemeClr val="bg1"/>
              </a:solidFill>
            </a:endParaRPr>
          </a:p>
        </p:txBody>
      </p:sp>
      <p:sp>
        <p:nvSpPr>
          <p:cNvPr id="5" name="TextBox 4"/>
          <p:cNvSpPr txBox="1"/>
          <p:nvPr/>
        </p:nvSpPr>
        <p:spPr>
          <a:xfrm>
            <a:off x="5105400" y="0"/>
            <a:ext cx="620683" cy="646331"/>
          </a:xfrm>
          <a:prstGeom prst="rect">
            <a:avLst/>
          </a:prstGeom>
          <a:solidFill>
            <a:schemeClr val="tx1"/>
          </a:solidFill>
        </p:spPr>
        <p:txBody>
          <a:bodyPr wrap="none" rtlCol="0">
            <a:spAutoFit/>
          </a:bodyPr>
          <a:lstStyle/>
          <a:p>
            <a:r>
              <a:rPr lang="en-US" sz="3600" b="1" dirty="0" smtClean="0">
                <a:solidFill>
                  <a:schemeClr val="bg1"/>
                </a:solidFill>
              </a:rPr>
              <a:t>A</a:t>
            </a:r>
            <a:r>
              <a:rPr lang="en-US" sz="2400" b="1" dirty="0" smtClean="0">
                <a:solidFill>
                  <a:schemeClr val="bg1"/>
                </a:solidFill>
              </a:rPr>
              <a:t>2</a:t>
            </a:r>
            <a:endParaRPr lang="en-US" sz="2400" b="1" dirty="0">
              <a:solidFill>
                <a:schemeClr val="bg1"/>
              </a:solidFill>
            </a:endParaRPr>
          </a:p>
        </p:txBody>
      </p:sp>
      <p:sp>
        <p:nvSpPr>
          <p:cNvPr id="6" name="TextBox 5"/>
          <p:cNvSpPr txBox="1"/>
          <p:nvPr/>
        </p:nvSpPr>
        <p:spPr>
          <a:xfrm>
            <a:off x="5126802" y="4038600"/>
            <a:ext cx="620683" cy="646331"/>
          </a:xfrm>
          <a:prstGeom prst="rect">
            <a:avLst/>
          </a:prstGeom>
          <a:solidFill>
            <a:schemeClr val="tx1"/>
          </a:solidFill>
        </p:spPr>
        <p:txBody>
          <a:bodyPr wrap="none" rtlCol="0">
            <a:spAutoFit/>
          </a:bodyPr>
          <a:lstStyle/>
          <a:p>
            <a:r>
              <a:rPr lang="en-US" sz="3600" b="1" dirty="0" smtClean="0">
                <a:solidFill>
                  <a:schemeClr val="bg1"/>
                </a:solidFill>
              </a:rPr>
              <a:t>A</a:t>
            </a:r>
            <a:r>
              <a:rPr lang="en-US" sz="2400" b="1" dirty="0" smtClean="0">
                <a:solidFill>
                  <a:schemeClr val="bg1"/>
                </a:solidFill>
              </a:rPr>
              <a:t>3</a:t>
            </a:r>
            <a:endParaRPr lang="en-US" sz="2400" b="1" dirty="0">
              <a:solidFill>
                <a:schemeClr val="bg1"/>
              </a:solidFill>
            </a:endParaRPr>
          </a:p>
        </p:txBody>
      </p:sp>
      <p:sp>
        <p:nvSpPr>
          <p:cNvPr id="7" name="TextBox 6"/>
          <p:cNvSpPr txBox="1"/>
          <p:nvPr/>
        </p:nvSpPr>
        <p:spPr>
          <a:xfrm>
            <a:off x="8215160" y="183967"/>
            <a:ext cx="638479" cy="523220"/>
          </a:xfrm>
          <a:prstGeom prst="rect">
            <a:avLst/>
          </a:prstGeom>
          <a:noFill/>
        </p:spPr>
        <p:txBody>
          <a:bodyPr wrap="square" rtlCol="0">
            <a:spAutoFit/>
          </a:bodyPr>
          <a:lstStyle/>
          <a:p>
            <a:r>
              <a:rPr lang="en-US" sz="2800" dirty="0" smtClean="0">
                <a:solidFill>
                  <a:schemeClr val="bg1"/>
                </a:solidFill>
              </a:rPr>
              <a:t>13</a:t>
            </a:r>
            <a:endParaRPr lang="en-US" sz="2800" dirty="0">
              <a:solidFill>
                <a:schemeClr val="bg1"/>
              </a:solidFill>
            </a:endParaRPr>
          </a:p>
        </p:txBody>
      </p:sp>
    </p:spTree>
    <p:extLst>
      <p:ext uri="{BB962C8B-B14F-4D97-AF65-F5344CB8AC3E}">
        <p14:creationId xmlns:p14="http://schemas.microsoft.com/office/powerpoint/2010/main" val="18231200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tretch>
            <a:fillRect/>
          </a:stretch>
        </p:blipFill>
        <p:spPr>
          <a:xfrm>
            <a:off x="754" y="0"/>
            <a:ext cx="9144000" cy="6858000"/>
          </a:xfrm>
          <a:prstGeom prst="rect">
            <a:avLst/>
          </a:prstGeom>
        </p:spPr>
      </p:pic>
      <p:sp>
        <p:nvSpPr>
          <p:cNvPr id="3" name="TextBox 2"/>
          <p:cNvSpPr txBox="1"/>
          <p:nvPr/>
        </p:nvSpPr>
        <p:spPr>
          <a:xfrm>
            <a:off x="0" y="-12046"/>
            <a:ext cx="598241" cy="646331"/>
          </a:xfrm>
          <a:prstGeom prst="rect">
            <a:avLst/>
          </a:prstGeom>
          <a:solidFill>
            <a:schemeClr val="tx1"/>
          </a:solidFill>
        </p:spPr>
        <p:txBody>
          <a:bodyPr wrap="none" rtlCol="0">
            <a:spAutoFit/>
          </a:bodyPr>
          <a:lstStyle/>
          <a:p>
            <a:r>
              <a:rPr lang="en-US" sz="3600" b="1" dirty="0" smtClean="0">
                <a:solidFill>
                  <a:schemeClr val="bg1"/>
                </a:solidFill>
              </a:rPr>
              <a:t>B</a:t>
            </a:r>
            <a:r>
              <a:rPr lang="en-US" sz="2400" b="1" dirty="0" smtClean="0">
                <a:solidFill>
                  <a:schemeClr val="bg1"/>
                </a:solidFill>
              </a:rPr>
              <a:t>1</a:t>
            </a:r>
            <a:endParaRPr lang="en-US" sz="2400" b="1" dirty="0">
              <a:solidFill>
                <a:schemeClr val="bg1"/>
              </a:solidFill>
            </a:endParaRPr>
          </a:p>
        </p:txBody>
      </p:sp>
      <p:sp>
        <p:nvSpPr>
          <p:cNvPr id="4" name="TextBox 3"/>
          <p:cNvSpPr txBox="1"/>
          <p:nvPr/>
        </p:nvSpPr>
        <p:spPr>
          <a:xfrm>
            <a:off x="5410200" y="0"/>
            <a:ext cx="620683" cy="646331"/>
          </a:xfrm>
          <a:prstGeom prst="rect">
            <a:avLst/>
          </a:prstGeom>
          <a:solidFill>
            <a:schemeClr val="tx1"/>
          </a:solidFill>
        </p:spPr>
        <p:txBody>
          <a:bodyPr wrap="none" rtlCol="0">
            <a:spAutoFit/>
          </a:bodyPr>
          <a:lstStyle/>
          <a:p>
            <a:r>
              <a:rPr lang="en-US" sz="3600" b="1" dirty="0" smtClean="0">
                <a:solidFill>
                  <a:schemeClr val="bg1"/>
                </a:solidFill>
              </a:rPr>
              <a:t>B</a:t>
            </a:r>
            <a:r>
              <a:rPr lang="en-US" sz="2400" b="1" dirty="0" smtClean="0">
                <a:solidFill>
                  <a:schemeClr val="bg1"/>
                </a:solidFill>
              </a:rPr>
              <a:t>2</a:t>
            </a:r>
            <a:endParaRPr lang="en-US" sz="2400" b="1" dirty="0">
              <a:solidFill>
                <a:schemeClr val="bg1"/>
              </a:solidFill>
            </a:endParaRPr>
          </a:p>
        </p:txBody>
      </p:sp>
      <p:sp>
        <p:nvSpPr>
          <p:cNvPr id="5" name="TextBox 4"/>
          <p:cNvSpPr txBox="1"/>
          <p:nvPr/>
        </p:nvSpPr>
        <p:spPr>
          <a:xfrm>
            <a:off x="8215160" y="183967"/>
            <a:ext cx="638479" cy="523220"/>
          </a:xfrm>
          <a:prstGeom prst="rect">
            <a:avLst/>
          </a:prstGeom>
          <a:noFill/>
        </p:spPr>
        <p:txBody>
          <a:bodyPr wrap="square" rtlCol="0">
            <a:spAutoFit/>
          </a:bodyPr>
          <a:lstStyle/>
          <a:p>
            <a:r>
              <a:rPr lang="en-US" sz="2800" dirty="0" smtClean="0">
                <a:solidFill>
                  <a:schemeClr val="bg1"/>
                </a:solidFill>
              </a:rPr>
              <a:t>13</a:t>
            </a:r>
            <a:endParaRPr lang="en-US" sz="2800" dirty="0">
              <a:solidFill>
                <a:schemeClr val="bg1"/>
              </a:solidFill>
            </a:endParaRPr>
          </a:p>
        </p:txBody>
      </p:sp>
    </p:spTree>
    <p:extLst>
      <p:ext uri="{BB962C8B-B14F-4D97-AF65-F5344CB8AC3E}">
        <p14:creationId xmlns:p14="http://schemas.microsoft.com/office/powerpoint/2010/main" val="2250574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400" y="3200400"/>
            <a:ext cx="4876800" cy="36576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7100" y="-76200"/>
            <a:ext cx="4936900" cy="3702675"/>
          </a:xfrm>
          <a:prstGeom prst="rect">
            <a:avLst/>
          </a:prstGeom>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0730" y="3580605"/>
            <a:ext cx="5185983" cy="3277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3800" y="152400"/>
            <a:ext cx="3962400" cy="1692771"/>
          </a:xfrm>
          <a:prstGeom prst="rect">
            <a:avLst/>
          </a:prstGeom>
          <a:noFill/>
        </p:spPr>
        <p:txBody>
          <a:bodyPr wrap="square" rtlCol="0">
            <a:spAutoFit/>
          </a:bodyPr>
          <a:lstStyle/>
          <a:p>
            <a:pPr algn="ctr"/>
            <a:r>
              <a:rPr lang="en-US" sz="2400" dirty="0" smtClean="0">
                <a:solidFill>
                  <a:schemeClr val="bg1"/>
                </a:solidFill>
              </a:rPr>
              <a:t>Bilateral parotid </a:t>
            </a:r>
          </a:p>
          <a:p>
            <a:pPr algn="ctr"/>
            <a:r>
              <a:rPr lang="en-US" sz="2400" dirty="0" smtClean="0">
                <a:solidFill>
                  <a:schemeClr val="bg1"/>
                </a:solidFill>
              </a:rPr>
              <a:t>swelling and pain for 7 years</a:t>
            </a:r>
          </a:p>
          <a:p>
            <a:pPr algn="ctr"/>
            <a:r>
              <a:rPr lang="en-US" sz="2400" dirty="0" smtClean="0">
                <a:solidFill>
                  <a:schemeClr val="bg1"/>
                </a:solidFill>
              </a:rPr>
              <a:t>occurring with meals</a:t>
            </a:r>
          </a:p>
          <a:p>
            <a:pPr algn="ctr"/>
            <a:endParaRPr lang="en-US" dirty="0" smtClean="0">
              <a:solidFill>
                <a:schemeClr val="bg1"/>
              </a:solidFill>
            </a:endParaRPr>
          </a:p>
          <a:p>
            <a:endParaRPr lang="en-US" sz="1400" dirty="0" smtClean="0">
              <a:solidFill>
                <a:schemeClr val="bg1"/>
              </a:solidFill>
            </a:endParaRPr>
          </a:p>
        </p:txBody>
      </p:sp>
      <p:sp>
        <p:nvSpPr>
          <p:cNvPr id="5" name="TextBox 4"/>
          <p:cNvSpPr txBox="1"/>
          <p:nvPr/>
        </p:nvSpPr>
        <p:spPr>
          <a:xfrm>
            <a:off x="76200" y="1550839"/>
            <a:ext cx="4722960" cy="1631216"/>
          </a:xfrm>
          <a:prstGeom prst="rect">
            <a:avLst/>
          </a:prstGeom>
          <a:noFill/>
        </p:spPr>
        <p:txBody>
          <a:bodyPr wrap="none" rtlCol="0">
            <a:spAutoFit/>
          </a:bodyPr>
          <a:lstStyle/>
          <a:p>
            <a:r>
              <a:rPr lang="en-US" sz="2000" dirty="0" smtClean="0">
                <a:solidFill>
                  <a:schemeClr val="bg1"/>
                </a:solidFill>
              </a:rPr>
              <a:t>CT imaging</a:t>
            </a:r>
            <a:r>
              <a:rPr lang="en-US" sz="2000" dirty="0">
                <a:solidFill>
                  <a:schemeClr val="bg1"/>
                </a:solidFill>
              </a:rPr>
              <a:t> </a:t>
            </a:r>
            <a:r>
              <a:rPr lang="en-US" sz="2000" dirty="0" smtClean="0">
                <a:solidFill>
                  <a:schemeClr val="bg1"/>
                </a:solidFill>
              </a:rPr>
              <a:t>– radiologist interpretation</a:t>
            </a:r>
          </a:p>
          <a:p>
            <a:r>
              <a:rPr lang="en-US" sz="2000" dirty="0" smtClean="0">
                <a:solidFill>
                  <a:schemeClr val="bg1"/>
                </a:solidFill>
              </a:rPr>
              <a:t>      “unremarkable bilateral parotid glands” </a:t>
            </a:r>
          </a:p>
          <a:p>
            <a:endParaRPr lang="en-US" sz="2000" dirty="0" smtClean="0">
              <a:solidFill>
                <a:schemeClr val="bg1"/>
              </a:solidFill>
            </a:endParaRPr>
          </a:p>
          <a:p>
            <a:r>
              <a:rPr lang="en-US" sz="2000" dirty="0" smtClean="0">
                <a:solidFill>
                  <a:schemeClr val="bg1"/>
                </a:solidFill>
              </a:rPr>
              <a:t>Comment:  “thick (3 mm) slices </a:t>
            </a:r>
          </a:p>
          <a:p>
            <a:r>
              <a:rPr lang="en-US" sz="2000" dirty="0">
                <a:solidFill>
                  <a:schemeClr val="bg1"/>
                </a:solidFill>
              </a:rPr>
              <a:t>	</a:t>
            </a:r>
            <a:r>
              <a:rPr lang="en-US" sz="2000" dirty="0" smtClean="0">
                <a:solidFill>
                  <a:schemeClr val="bg1"/>
                </a:solidFill>
              </a:rPr>
              <a:t>limiting sensitivity of exam”</a:t>
            </a:r>
            <a:endParaRPr lang="en-US" sz="2000" dirty="0">
              <a:solidFill>
                <a:schemeClr val="bg1"/>
              </a:solidFill>
            </a:endParaRPr>
          </a:p>
        </p:txBody>
      </p:sp>
      <p:sp>
        <p:nvSpPr>
          <p:cNvPr id="6" name="TextBox 5"/>
          <p:cNvSpPr txBox="1"/>
          <p:nvPr/>
        </p:nvSpPr>
        <p:spPr>
          <a:xfrm>
            <a:off x="3733800" y="5943600"/>
            <a:ext cx="5309440" cy="1107996"/>
          </a:xfrm>
          <a:prstGeom prst="rect">
            <a:avLst/>
          </a:prstGeom>
          <a:solidFill>
            <a:schemeClr val="tx1"/>
          </a:solidFill>
        </p:spPr>
        <p:txBody>
          <a:bodyPr wrap="square" rtlCol="0">
            <a:spAutoFit/>
          </a:bodyPr>
          <a:lstStyle/>
          <a:p>
            <a:pPr algn="ctr"/>
            <a:r>
              <a:rPr lang="en-US" sz="2400" dirty="0" smtClean="0">
                <a:solidFill>
                  <a:schemeClr val="bg1"/>
                </a:solidFill>
              </a:rPr>
              <a:t>Ultrasound: slight heterogeneity (coarse features) to hyperechoic parotid gland</a:t>
            </a:r>
            <a:endParaRPr lang="en-US" sz="2400" dirty="0">
              <a:solidFill>
                <a:schemeClr val="bg1"/>
              </a:solidFill>
            </a:endParaRPr>
          </a:p>
          <a:p>
            <a:r>
              <a:rPr lang="en-US" dirty="0" smtClean="0">
                <a:solidFill>
                  <a:schemeClr val="bg1"/>
                </a:solidFill>
              </a:rPr>
              <a:t> </a:t>
            </a:r>
            <a:endParaRPr lang="en-US" dirty="0">
              <a:solidFill>
                <a:schemeClr val="bg1"/>
              </a:solidFill>
            </a:endParaRPr>
          </a:p>
        </p:txBody>
      </p:sp>
      <p:sp>
        <p:nvSpPr>
          <p:cNvPr id="8" name="TextBox 1"/>
          <p:cNvSpPr txBox="1"/>
          <p:nvPr/>
        </p:nvSpPr>
        <p:spPr>
          <a:xfrm>
            <a:off x="117173" y="0"/>
            <a:ext cx="465192"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A</a:t>
            </a:r>
            <a:endParaRPr lang="en-US" sz="3600" b="1" dirty="0">
              <a:solidFill>
                <a:schemeClr val="bg1"/>
              </a:solidFill>
            </a:endParaRPr>
          </a:p>
        </p:txBody>
      </p:sp>
      <p:sp>
        <p:nvSpPr>
          <p:cNvPr id="9" name="TextBox 8"/>
          <p:cNvSpPr txBox="1"/>
          <p:nvPr/>
        </p:nvSpPr>
        <p:spPr>
          <a:xfrm>
            <a:off x="8215160" y="183967"/>
            <a:ext cx="638479" cy="523220"/>
          </a:xfrm>
          <a:prstGeom prst="rect">
            <a:avLst/>
          </a:prstGeom>
          <a:noFill/>
        </p:spPr>
        <p:txBody>
          <a:bodyPr wrap="square" rtlCol="0">
            <a:spAutoFit/>
          </a:bodyPr>
          <a:lstStyle/>
          <a:p>
            <a:r>
              <a:rPr lang="en-US" sz="2800" dirty="0" smtClean="0">
                <a:solidFill>
                  <a:schemeClr val="bg1"/>
                </a:solidFill>
              </a:rPr>
              <a:t>14</a:t>
            </a:r>
            <a:endParaRPr lang="en-US" sz="2800" dirty="0">
              <a:solidFill>
                <a:schemeClr val="bg1"/>
              </a:solidFill>
            </a:endParaRPr>
          </a:p>
        </p:txBody>
      </p:sp>
    </p:spTree>
    <p:extLst>
      <p:ext uri="{BB962C8B-B14F-4D97-AF65-F5344CB8AC3E}">
        <p14:creationId xmlns:p14="http://schemas.microsoft.com/office/powerpoint/2010/main" val="25880990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705" y="-685799"/>
            <a:ext cx="10082643" cy="753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7087" y="449396"/>
            <a:ext cx="465192" cy="646331"/>
          </a:xfrm>
          <a:prstGeom prst="rect">
            <a:avLst/>
          </a:prstGeom>
          <a:solidFill>
            <a:schemeClr val="tx1"/>
          </a:solidFill>
        </p:spPr>
        <p:txBody>
          <a:bodyPr wrap="none" rtlCol="0">
            <a:spAutoFit/>
          </a:bodyPr>
          <a:lstStyle/>
          <a:p>
            <a:r>
              <a:rPr lang="en-US" sz="3600" b="1" dirty="0" smtClean="0">
                <a:solidFill>
                  <a:schemeClr val="bg1"/>
                </a:solidFill>
              </a:rPr>
              <a:t>A</a:t>
            </a:r>
            <a:endParaRPr lang="en-US" sz="3600" b="1" dirty="0">
              <a:solidFill>
                <a:schemeClr val="bg1"/>
              </a:solidFill>
            </a:endParaRPr>
          </a:p>
        </p:txBody>
      </p:sp>
      <p:cxnSp>
        <p:nvCxnSpPr>
          <p:cNvPr id="4" name="Straight Arrow Connector 3"/>
          <p:cNvCxnSpPr/>
          <p:nvPr/>
        </p:nvCxnSpPr>
        <p:spPr>
          <a:xfrm flipV="1">
            <a:off x="5029200" y="5638800"/>
            <a:ext cx="1981200" cy="609600"/>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295400" y="5828096"/>
            <a:ext cx="3618363" cy="584775"/>
          </a:xfrm>
          <a:prstGeom prst="rect">
            <a:avLst/>
          </a:prstGeom>
          <a:noFill/>
        </p:spPr>
        <p:txBody>
          <a:bodyPr wrap="none" rtlCol="0">
            <a:spAutoFit/>
          </a:bodyPr>
          <a:lstStyle/>
          <a:p>
            <a:r>
              <a:rPr lang="en-US" sz="3200" dirty="0" smtClean="0">
                <a:solidFill>
                  <a:schemeClr val="bg1"/>
                </a:solidFill>
              </a:rPr>
              <a:t>Orientation of probe</a:t>
            </a:r>
            <a:endParaRPr lang="en-US" sz="3200" dirty="0">
              <a:solidFill>
                <a:schemeClr val="bg1"/>
              </a:solidFill>
            </a:endParaRPr>
          </a:p>
        </p:txBody>
      </p:sp>
      <p:sp>
        <p:nvSpPr>
          <p:cNvPr id="6" name="TextBox 5"/>
          <p:cNvSpPr txBox="1"/>
          <p:nvPr/>
        </p:nvSpPr>
        <p:spPr>
          <a:xfrm>
            <a:off x="8610600" y="10076"/>
            <a:ext cx="533400" cy="523220"/>
          </a:xfrm>
          <a:prstGeom prst="rect">
            <a:avLst/>
          </a:prstGeom>
          <a:noFill/>
        </p:spPr>
        <p:txBody>
          <a:bodyPr wrap="square" rtlCol="0">
            <a:spAutoFit/>
          </a:bodyPr>
          <a:lstStyle/>
          <a:p>
            <a:r>
              <a:rPr lang="en-US" sz="2800" dirty="0" smtClean="0">
                <a:solidFill>
                  <a:schemeClr val="bg1"/>
                </a:solidFill>
              </a:rPr>
              <a:t>3</a:t>
            </a:r>
            <a:endParaRPr lang="en-US" sz="2800" dirty="0">
              <a:solidFill>
                <a:schemeClr val="bg1"/>
              </a:solidFill>
            </a:endParaRPr>
          </a:p>
        </p:txBody>
      </p:sp>
    </p:spTree>
    <p:extLst>
      <p:ext uri="{BB962C8B-B14F-4D97-AF65-F5344CB8AC3E}">
        <p14:creationId xmlns:p14="http://schemas.microsoft.com/office/powerpoint/2010/main" val="37997999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0" y="-76200"/>
            <a:ext cx="4539600" cy="45396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800" y="3429000"/>
            <a:ext cx="4670400" cy="46704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8000" y="-914400"/>
            <a:ext cx="4930800" cy="493080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1600" y="3429000"/>
            <a:ext cx="4724400" cy="4724400"/>
          </a:xfrm>
          <a:prstGeom prst="rect">
            <a:avLst/>
          </a:prstGeom>
        </p:spPr>
      </p:pic>
      <p:sp>
        <p:nvSpPr>
          <p:cNvPr id="6" name="TextBox 5"/>
          <p:cNvSpPr txBox="1"/>
          <p:nvPr/>
        </p:nvSpPr>
        <p:spPr>
          <a:xfrm>
            <a:off x="2554656" y="2895600"/>
            <a:ext cx="4096441" cy="1261884"/>
          </a:xfrm>
          <a:prstGeom prst="rect">
            <a:avLst/>
          </a:prstGeom>
          <a:solidFill>
            <a:schemeClr val="tx1"/>
          </a:solidFill>
        </p:spPr>
        <p:txBody>
          <a:bodyPr wrap="none" rtlCol="0">
            <a:spAutoFit/>
          </a:bodyPr>
          <a:lstStyle/>
          <a:p>
            <a:pPr algn="ctr"/>
            <a:r>
              <a:rPr lang="en-US" sz="2800" b="1" dirty="0" smtClean="0">
                <a:solidFill>
                  <a:schemeClr val="bg1"/>
                </a:solidFill>
              </a:rPr>
              <a:t>Bilateral Sialograms</a:t>
            </a:r>
          </a:p>
          <a:p>
            <a:pPr algn="ctr"/>
            <a:r>
              <a:rPr lang="en-US" sz="2400" i="1" dirty="0" smtClean="0">
                <a:solidFill>
                  <a:schemeClr val="bg1"/>
                </a:solidFill>
              </a:rPr>
              <a:t>Multifocal high grade strictures</a:t>
            </a:r>
          </a:p>
          <a:p>
            <a:pPr algn="ctr"/>
            <a:r>
              <a:rPr lang="en-US" sz="2400" i="1" dirty="0" smtClean="0">
                <a:solidFill>
                  <a:schemeClr val="bg1"/>
                </a:solidFill>
              </a:rPr>
              <a:t>with proximal dilation</a:t>
            </a:r>
            <a:endParaRPr lang="en-US" sz="2400" i="1" dirty="0">
              <a:solidFill>
                <a:schemeClr val="bg1"/>
              </a:solidFill>
            </a:endParaRPr>
          </a:p>
        </p:txBody>
      </p:sp>
      <p:sp>
        <p:nvSpPr>
          <p:cNvPr id="7" name="TextBox 6"/>
          <p:cNvSpPr txBox="1"/>
          <p:nvPr/>
        </p:nvSpPr>
        <p:spPr>
          <a:xfrm>
            <a:off x="292063" y="2002541"/>
            <a:ext cx="357790" cy="461665"/>
          </a:xfrm>
          <a:prstGeom prst="rect">
            <a:avLst/>
          </a:prstGeom>
          <a:noFill/>
        </p:spPr>
        <p:txBody>
          <a:bodyPr wrap="none" rtlCol="0">
            <a:spAutoFit/>
          </a:bodyPr>
          <a:lstStyle/>
          <a:p>
            <a:r>
              <a:rPr lang="en-US" sz="2400" b="1" dirty="0" smtClean="0"/>
              <a:t>R</a:t>
            </a:r>
            <a:endParaRPr lang="en-US" sz="2400" b="1" dirty="0"/>
          </a:p>
        </p:txBody>
      </p:sp>
      <p:sp>
        <p:nvSpPr>
          <p:cNvPr id="8" name="TextBox 7"/>
          <p:cNvSpPr txBox="1"/>
          <p:nvPr/>
        </p:nvSpPr>
        <p:spPr>
          <a:xfrm>
            <a:off x="444463" y="4876800"/>
            <a:ext cx="357790" cy="461665"/>
          </a:xfrm>
          <a:prstGeom prst="rect">
            <a:avLst/>
          </a:prstGeom>
          <a:noFill/>
        </p:spPr>
        <p:txBody>
          <a:bodyPr wrap="none" rtlCol="0">
            <a:spAutoFit/>
          </a:bodyPr>
          <a:lstStyle/>
          <a:p>
            <a:r>
              <a:rPr lang="en-US" sz="2400" b="1" dirty="0" smtClean="0"/>
              <a:t>R</a:t>
            </a:r>
            <a:endParaRPr lang="en-US" sz="2400" b="1" dirty="0"/>
          </a:p>
        </p:txBody>
      </p:sp>
      <p:sp>
        <p:nvSpPr>
          <p:cNvPr id="9" name="TextBox 8"/>
          <p:cNvSpPr txBox="1"/>
          <p:nvPr/>
        </p:nvSpPr>
        <p:spPr>
          <a:xfrm>
            <a:off x="8534400" y="2002757"/>
            <a:ext cx="314510" cy="461665"/>
          </a:xfrm>
          <a:prstGeom prst="rect">
            <a:avLst/>
          </a:prstGeom>
          <a:noFill/>
        </p:spPr>
        <p:txBody>
          <a:bodyPr wrap="none" rtlCol="0">
            <a:spAutoFit/>
          </a:bodyPr>
          <a:lstStyle/>
          <a:p>
            <a:r>
              <a:rPr lang="en-US" sz="2400" b="1" dirty="0" smtClean="0"/>
              <a:t>L</a:t>
            </a:r>
            <a:endParaRPr lang="en-US" sz="2400" b="1" dirty="0"/>
          </a:p>
        </p:txBody>
      </p:sp>
      <p:sp>
        <p:nvSpPr>
          <p:cNvPr id="10" name="TextBox 9"/>
          <p:cNvSpPr txBox="1"/>
          <p:nvPr/>
        </p:nvSpPr>
        <p:spPr>
          <a:xfrm>
            <a:off x="8496668" y="5181600"/>
            <a:ext cx="314510" cy="461665"/>
          </a:xfrm>
          <a:prstGeom prst="rect">
            <a:avLst/>
          </a:prstGeom>
          <a:noFill/>
        </p:spPr>
        <p:txBody>
          <a:bodyPr wrap="none" rtlCol="0">
            <a:spAutoFit/>
          </a:bodyPr>
          <a:lstStyle/>
          <a:p>
            <a:r>
              <a:rPr lang="en-US" sz="2400" b="1" dirty="0" smtClean="0"/>
              <a:t>L</a:t>
            </a:r>
            <a:endParaRPr lang="en-US" sz="2400" b="1" dirty="0"/>
          </a:p>
        </p:txBody>
      </p:sp>
      <p:cxnSp>
        <p:nvCxnSpPr>
          <p:cNvPr id="12" name="Straight Arrow Connector 11"/>
          <p:cNvCxnSpPr/>
          <p:nvPr/>
        </p:nvCxnSpPr>
        <p:spPr>
          <a:xfrm flipH="1">
            <a:off x="7068950" y="1551000"/>
            <a:ext cx="246250" cy="451541"/>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6172200" y="1325121"/>
            <a:ext cx="103200" cy="451757"/>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554656" y="1326630"/>
            <a:ext cx="264744" cy="50217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216400" y="1447800"/>
            <a:ext cx="169816" cy="45677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752600" y="1615600"/>
            <a:ext cx="228600" cy="439078"/>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9" name="TextBox 1"/>
          <p:cNvSpPr txBox="1"/>
          <p:nvPr/>
        </p:nvSpPr>
        <p:spPr>
          <a:xfrm>
            <a:off x="117173" y="3657"/>
            <a:ext cx="442750"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B</a:t>
            </a:r>
            <a:endParaRPr lang="en-US" sz="3600" b="1" dirty="0">
              <a:solidFill>
                <a:schemeClr val="bg1"/>
              </a:solidFill>
            </a:endParaRPr>
          </a:p>
        </p:txBody>
      </p:sp>
      <p:sp>
        <p:nvSpPr>
          <p:cNvPr id="17" name="TextBox 16"/>
          <p:cNvSpPr txBox="1"/>
          <p:nvPr/>
        </p:nvSpPr>
        <p:spPr>
          <a:xfrm>
            <a:off x="8215160" y="183967"/>
            <a:ext cx="638479" cy="523220"/>
          </a:xfrm>
          <a:prstGeom prst="rect">
            <a:avLst/>
          </a:prstGeom>
          <a:noFill/>
        </p:spPr>
        <p:txBody>
          <a:bodyPr wrap="square" rtlCol="0">
            <a:spAutoFit/>
          </a:bodyPr>
          <a:lstStyle/>
          <a:p>
            <a:r>
              <a:rPr lang="en-US" sz="2800" dirty="0" smtClean="0">
                <a:solidFill>
                  <a:schemeClr val="bg1"/>
                </a:solidFill>
              </a:rPr>
              <a:t>14</a:t>
            </a:r>
            <a:endParaRPr lang="en-US" sz="2800" dirty="0">
              <a:solidFill>
                <a:schemeClr val="bg1"/>
              </a:solidFill>
            </a:endParaRPr>
          </a:p>
        </p:txBody>
      </p:sp>
    </p:spTree>
    <p:extLst>
      <p:ext uri="{BB962C8B-B14F-4D97-AF65-F5344CB8AC3E}">
        <p14:creationId xmlns:p14="http://schemas.microsoft.com/office/powerpoint/2010/main" val="25402987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50263"/>
            <a:ext cx="4411133" cy="248126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2090389"/>
            <a:ext cx="4419600" cy="248602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4511369"/>
            <a:ext cx="4419599" cy="248602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3200" y="-319063"/>
            <a:ext cx="9770641" cy="7327982"/>
          </a:xfrm>
          <a:prstGeom prst="rect">
            <a:avLst/>
          </a:prstGeom>
        </p:spPr>
      </p:pic>
      <p:sp>
        <p:nvSpPr>
          <p:cNvPr id="6" name="TextBox 1"/>
          <p:cNvSpPr txBox="1"/>
          <p:nvPr/>
        </p:nvSpPr>
        <p:spPr>
          <a:xfrm>
            <a:off x="-9331" y="12249"/>
            <a:ext cx="583814"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C</a:t>
            </a:r>
            <a:r>
              <a:rPr lang="en-US" sz="2400" b="1" dirty="0" smtClean="0">
                <a:solidFill>
                  <a:schemeClr val="bg1"/>
                </a:solidFill>
              </a:rPr>
              <a:t>1</a:t>
            </a:r>
            <a:endParaRPr lang="en-US" sz="2400" b="1" dirty="0">
              <a:solidFill>
                <a:schemeClr val="bg1"/>
              </a:solidFill>
            </a:endParaRPr>
          </a:p>
        </p:txBody>
      </p:sp>
      <p:sp>
        <p:nvSpPr>
          <p:cNvPr id="7" name="TextBox 1"/>
          <p:cNvSpPr txBox="1"/>
          <p:nvPr/>
        </p:nvSpPr>
        <p:spPr>
          <a:xfrm>
            <a:off x="-115423" y="2438400"/>
            <a:ext cx="583814"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C</a:t>
            </a:r>
            <a:r>
              <a:rPr lang="en-US" sz="2400" b="1" dirty="0" smtClean="0">
                <a:solidFill>
                  <a:schemeClr val="bg1"/>
                </a:solidFill>
              </a:rPr>
              <a:t>2</a:t>
            </a:r>
            <a:endParaRPr lang="en-US" sz="2400" b="1" dirty="0">
              <a:solidFill>
                <a:schemeClr val="bg1"/>
              </a:solidFill>
            </a:endParaRPr>
          </a:p>
        </p:txBody>
      </p:sp>
      <p:sp>
        <p:nvSpPr>
          <p:cNvPr id="8" name="TextBox 1"/>
          <p:cNvSpPr txBox="1"/>
          <p:nvPr/>
        </p:nvSpPr>
        <p:spPr>
          <a:xfrm>
            <a:off x="0" y="4576414"/>
            <a:ext cx="583814"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C</a:t>
            </a:r>
            <a:r>
              <a:rPr lang="en-US" sz="2400" b="1" dirty="0" smtClean="0">
                <a:solidFill>
                  <a:schemeClr val="bg1"/>
                </a:solidFill>
              </a:rPr>
              <a:t>3</a:t>
            </a:r>
            <a:endParaRPr lang="en-US" sz="2400" b="1" dirty="0">
              <a:solidFill>
                <a:schemeClr val="bg1"/>
              </a:solidFill>
            </a:endParaRPr>
          </a:p>
        </p:txBody>
      </p:sp>
      <p:sp>
        <p:nvSpPr>
          <p:cNvPr id="10" name="TextBox 1"/>
          <p:cNvSpPr txBox="1"/>
          <p:nvPr/>
        </p:nvSpPr>
        <p:spPr>
          <a:xfrm>
            <a:off x="3048000" y="12249"/>
            <a:ext cx="428322"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C</a:t>
            </a:r>
            <a:endParaRPr lang="en-US" sz="3600" b="1" dirty="0">
              <a:solidFill>
                <a:schemeClr val="bg1"/>
              </a:solidFill>
            </a:endParaRPr>
          </a:p>
        </p:txBody>
      </p:sp>
      <p:sp>
        <p:nvSpPr>
          <p:cNvPr id="11" name="TextBox 10"/>
          <p:cNvSpPr txBox="1"/>
          <p:nvPr/>
        </p:nvSpPr>
        <p:spPr>
          <a:xfrm>
            <a:off x="8215160" y="183967"/>
            <a:ext cx="638479" cy="523220"/>
          </a:xfrm>
          <a:prstGeom prst="rect">
            <a:avLst/>
          </a:prstGeom>
          <a:noFill/>
        </p:spPr>
        <p:txBody>
          <a:bodyPr wrap="square" rtlCol="0">
            <a:spAutoFit/>
          </a:bodyPr>
          <a:lstStyle/>
          <a:p>
            <a:r>
              <a:rPr lang="en-US" sz="2800" dirty="0" smtClean="0">
                <a:solidFill>
                  <a:schemeClr val="bg1"/>
                </a:solidFill>
              </a:rPr>
              <a:t>14</a:t>
            </a:r>
            <a:endParaRPr lang="en-US" sz="2800" dirty="0">
              <a:solidFill>
                <a:schemeClr val="bg1"/>
              </a:solidFill>
            </a:endParaRPr>
          </a:p>
        </p:txBody>
      </p:sp>
    </p:spTree>
    <p:extLst>
      <p:ext uri="{BB962C8B-B14F-4D97-AF65-F5344CB8AC3E}">
        <p14:creationId xmlns:p14="http://schemas.microsoft.com/office/powerpoint/2010/main" val="29782195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83" y="-36438"/>
            <a:ext cx="9192583" cy="6894437"/>
          </a:xfrm>
          <a:prstGeom prst="rect">
            <a:avLst/>
          </a:prstGeom>
        </p:spPr>
      </p:pic>
      <p:sp>
        <p:nvSpPr>
          <p:cNvPr id="15" name="TextBox 14"/>
          <p:cNvSpPr txBox="1"/>
          <p:nvPr/>
        </p:nvSpPr>
        <p:spPr>
          <a:xfrm>
            <a:off x="1080380" y="0"/>
            <a:ext cx="3225416" cy="1384995"/>
          </a:xfrm>
          <a:prstGeom prst="rect">
            <a:avLst/>
          </a:prstGeom>
          <a:noFill/>
        </p:spPr>
        <p:txBody>
          <a:bodyPr wrap="square" rtlCol="0">
            <a:spAutoFit/>
          </a:bodyPr>
          <a:lstStyle/>
          <a:p>
            <a:pPr algn="ctr"/>
            <a:r>
              <a:rPr lang="en-US" sz="2800" b="1" i="1" dirty="0" smtClean="0">
                <a:solidFill>
                  <a:schemeClr val="bg1"/>
                </a:solidFill>
              </a:rPr>
              <a:t>Intraoperative U/S imaging during </a:t>
            </a:r>
            <a:r>
              <a:rPr lang="en-US" sz="2800" b="1" i="1" dirty="0" err="1" smtClean="0">
                <a:solidFill>
                  <a:schemeClr val="bg1"/>
                </a:solidFill>
              </a:rPr>
              <a:t>sialendoscopy</a:t>
            </a:r>
            <a:endParaRPr lang="en-US" sz="2800" b="1" i="1" dirty="0" smtClean="0">
              <a:solidFill>
                <a:schemeClr val="bg1"/>
              </a:solidFill>
            </a:endParaRPr>
          </a:p>
        </p:txBody>
      </p:sp>
      <p:sp>
        <p:nvSpPr>
          <p:cNvPr id="4" name="TextBox 1"/>
          <p:cNvSpPr txBox="1"/>
          <p:nvPr/>
        </p:nvSpPr>
        <p:spPr>
          <a:xfrm>
            <a:off x="-50846" y="-36438"/>
            <a:ext cx="476412"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D</a:t>
            </a:r>
            <a:endParaRPr lang="en-US" sz="3600" b="1" dirty="0">
              <a:solidFill>
                <a:schemeClr val="bg1"/>
              </a:solidFill>
            </a:endParaRPr>
          </a:p>
        </p:txBody>
      </p:sp>
      <p:sp>
        <p:nvSpPr>
          <p:cNvPr id="5" name="TextBox 4"/>
          <p:cNvSpPr txBox="1"/>
          <p:nvPr/>
        </p:nvSpPr>
        <p:spPr>
          <a:xfrm>
            <a:off x="8215160" y="183967"/>
            <a:ext cx="638479" cy="523220"/>
          </a:xfrm>
          <a:prstGeom prst="rect">
            <a:avLst/>
          </a:prstGeom>
          <a:noFill/>
        </p:spPr>
        <p:txBody>
          <a:bodyPr wrap="square" rtlCol="0">
            <a:spAutoFit/>
          </a:bodyPr>
          <a:lstStyle/>
          <a:p>
            <a:r>
              <a:rPr lang="en-US" sz="2800" dirty="0" smtClean="0">
                <a:solidFill>
                  <a:schemeClr val="bg1"/>
                </a:solidFill>
              </a:rPr>
              <a:t>14</a:t>
            </a:r>
            <a:endParaRPr lang="en-US" sz="2800" dirty="0">
              <a:solidFill>
                <a:schemeClr val="bg1"/>
              </a:solidFill>
            </a:endParaRPr>
          </a:p>
        </p:txBody>
      </p:sp>
    </p:spTree>
    <p:extLst>
      <p:ext uri="{BB962C8B-B14F-4D97-AF65-F5344CB8AC3E}">
        <p14:creationId xmlns:p14="http://schemas.microsoft.com/office/powerpoint/2010/main" val="41883788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
        <p:nvSpPr>
          <p:cNvPr id="4" name="5-Point Star 3"/>
          <p:cNvSpPr/>
          <p:nvPr/>
        </p:nvSpPr>
        <p:spPr>
          <a:xfrm>
            <a:off x="1600200" y="1920114"/>
            <a:ext cx="152400" cy="99186"/>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5-Point Star 4"/>
          <p:cNvSpPr/>
          <p:nvPr/>
        </p:nvSpPr>
        <p:spPr>
          <a:xfrm>
            <a:off x="2743200" y="2034414"/>
            <a:ext cx="152400" cy="1143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5-Point Star 5"/>
          <p:cNvSpPr/>
          <p:nvPr/>
        </p:nvSpPr>
        <p:spPr>
          <a:xfrm>
            <a:off x="3124200" y="2895600"/>
            <a:ext cx="152400" cy="1143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5-Point Star 6"/>
          <p:cNvSpPr/>
          <p:nvPr/>
        </p:nvSpPr>
        <p:spPr>
          <a:xfrm>
            <a:off x="3057446" y="3733800"/>
            <a:ext cx="152400" cy="1143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5-Point Star 7"/>
          <p:cNvSpPr/>
          <p:nvPr/>
        </p:nvSpPr>
        <p:spPr>
          <a:xfrm>
            <a:off x="2760203" y="4572000"/>
            <a:ext cx="152400" cy="1143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5-Point Star 8"/>
          <p:cNvSpPr/>
          <p:nvPr/>
        </p:nvSpPr>
        <p:spPr>
          <a:xfrm>
            <a:off x="2362200" y="5486400"/>
            <a:ext cx="152400" cy="1143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5-Point Star 9"/>
          <p:cNvSpPr/>
          <p:nvPr/>
        </p:nvSpPr>
        <p:spPr>
          <a:xfrm>
            <a:off x="1905000" y="6324600"/>
            <a:ext cx="152400" cy="1143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2877337" y="414858"/>
            <a:ext cx="2781724" cy="461665"/>
          </a:xfrm>
          <a:prstGeom prst="rect">
            <a:avLst/>
          </a:prstGeom>
          <a:noFill/>
        </p:spPr>
        <p:txBody>
          <a:bodyPr wrap="none" rtlCol="0">
            <a:spAutoFit/>
          </a:bodyPr>
          <a:lstStyle/>
          <a:p>
            <a:r>
              <a:rPr lang="en-US" sz="2400" b="1" dirty="0" smtClean="0">
                <a:solidFill>
                  <a:schemeClr val="bg1"/>
                </a:solidFill>
              </a:rPr>
              <a:t>subcutaneous tissue</a:t>
            </a:r>
            <a:endParaRPr lang="en-US" sz="2400" b="1" dirty="0">
              <a:solidFill>
                <a:schemeClr val="bg1"/>
              </a:solidFill>
            </a:endParaRPr>
          </a:p>
        </p:txBody>
      </p:sp>
      <p:sp>
        <p:nvSpPr>
          <p:cNvPr id="12" name="5-Point Star 11"/>
          <p:cNvSpPr/>
          <p:nvPr/>
        </p:nvSpPr>
        <p:spPr>
          <a:xfrm>
            <a:off x="381000" y="1791959"/>
            <a:ext cx="152400" cy="114300"/>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5-Point Star 12"/>
          <p:cNvSpPr/>
          <p:nvPr/>
        </p:nvSpPr>
        <p:spPr>
          <a:xfrm>
            <a:off x="3429000" y="2667000"/>
            <a:ext cx="152400" cy="114300"/>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5-Point Star 13"/>
          <p:cNvSpPr/>
          <p:nvPr/>
        </p:nvSpPr>
        <p:spPr>
          <a:xfrm>
            <a:off x="3352800" y="3371850"/>
            <a:ext cx="152400" cy="114300"/>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5-Point Star 14"/>
          <p:cNvSpPr/>
          <p:nvPr/>
        </p:nvSpPr>
        <p:spPr>
          <a:xfrm>
            <a:off x="3276600" y="4191000"/>
            <a:ext cx="152400" cy="114300"/>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5-Point Star 15"/>
          <p:cNvSpPr/>
          <p:nvPr/>
        </p:nvSpPr>
        <p:spPr>
          <a:xfrm>
            <a:off x="3040442" y="4724400"/>
            <a:ext cx="152400" cy="114300"/>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5-Point Star 16"/>
          <p:cNvSpPr/>
          <p:nvPr/>
        </p:nvSpPr>
        <p:spPr>
          <a:xfrm>
            <a:off x="2719899" y="5486400"/>
            <a:ext cx="152400" cy="114300"/>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5-Point Star 17"/>
          <p:cNvSpPr/>
          <p:nvPr/>
        </p:nvSpPr>
        <p:spPr>
          <a:xfrm>
            <a:off x="4419600" y="2552700"/>
            <a:ext cx="152400" cy="114300"/>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5-Point Star 18"/>
          <p:cNvSpPr/>
          <p:nvPr/>
        </p:nvSpPr>
        <p:spPr>
          <a:xfrm>
            <a:off x="2438400" y="6324600"/>
            <a:ext cx="152400" cy="114300"/>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5-Point Star 19"/>
          <p:cNvSpPr/>
          <p:nvPr/>
        </p:nvSpPr>
        <p:spPr>
          <a:xfrm>
            <a:off x="5334000" y="2552700"/>
            <a:ext cx="152400" cy="114300"/>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5-Point Star 20"/>
          <p:cNvSpPr/>
          <p:nvPr/>
        </p:nvSpPr>
        <p:spPr>
          <a:xfrm>
            <a:off x="6096000" y="2629845"/>
            <a:ext cx="152400" cy="114300"/>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4734476" y="6396335"/>
            <a:ext cx="1447800" cy="461665"/>
          </a:xfrm>
          <a:prstGeom prst="rect">
            <a:avLst/>
          </a:prstGeom>
          <a:solidFill>
            <a:schemeClr val="tx1"/>
          </a:solidFill>
        </p:spPr>
        <p:txBody>
          <a:bodyPr wrap="square" rtlCol="0">
            <a:spAutoFit/>
          </a:bodyPr>
          <a:lstStyle/>
          <a:p>
            <a:r>
              <a:rPr lang="en-US" sz="2400" b="1" dirty="0" smtClean="0">
                <a:solidFill>
                  <a:schemeClr val="bg1"/>
                </a:solidFill>
              </a:rPr>
              <a:t>mandible</a:t>
            </a:r>
            <a:endParaRPr lang="en-US" sz="2400" b="1" dirty="0">
              <a:solidFill>
                <a:schemeClr val="bg1"/>
              </a:solidFill>
            </a:endParaRPr>
          </a:p>
        </p:txBody>
      </p:sp>
      <p:sp>
        <p:nvSpPr>
          <p:cNvPr id="23" name="TextBox 22"/>
          <p:cNvSpPr txBox="1"/>
          <p:nvPr/>
        </p:nvSpPr>
        <p:spPr>
          <a:xfrm>
            <a:off x="6220691" y="876523"/>
            <a:ext cx="1997791" cy="461665"/>
          </a:xfrm>
          <a:prstGeom prst="rect">
            <a:avLst/>
          </a:prstGeom>
          <a:noFill/>
        </p:spPr>
        <p:txBody>
          <a:bodyPr wrap="none" rtlCol="0">
            <a:spAutoFit/>
          </a:bodyPr>
          <a:lstStyle/>
          <a:p>
            <a:r>
              <a:rPr lang="en-US" sz="2400" b="1" dirty="0" err="1" smtClean="0">
                <a:solidFill>
                  <a:schemeClr val="bg1"/>
                </a:solidFill>
              </a:rPr>
              <a:t>sialendoscope</a:t>
            </a:r>
            <a:endParaRPr lang="en-US" sz="2400" b="1" dirty="0">
              <a:solidFill>
                <a:schemeClr val="bg1"/>
              </a:solidFill>
            </a:endParaRPr>
          </a:p>
        </p:txBody>
      </p:sp>
      <p:cxnSp>
        <p:nvCxnSpPr>
          <p:cNvPr id="25" name="Straight Arrow Connector 24"/>
          <p:cNvCxnSpPr/>
          <p:nvPr/>
        </p:nvCxnSpPr>
        <p:spPr>
          <a:xfrm flipH="1">
            <a:off x="4343400" y="1338188"/>
            <a:ext cx="2667000" cy="947812"/>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5410200" y="1338188"/>
            <a:ext cx="1600200" cy="1024012"/>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6400800" y="1338188"/>
            <a:ext cx="609600" cy="1100212"/>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54395" y="3371850"/>
            <a:ext cx="1120243" cy="830997"/>
          </a:xfrm>
          <a:prstGeom prst="rect">
            <a:avLst/>
          </a:prstGeom>
          <a:noFill/>
        </p:spPr>
        <p:txBody>
          <a:bodyPr wrap="none" rtlCol="0">
            <a:spAutoFit/>
          </a:bodyPr>
          <a:lstStyle/>
          <a:p>
            <a:pPr algn="ctr"/>
            <a:r>
              <a:rPr lang="en-US" sz="2400" b="1" dirty="0" smtClean="0">
                <a:solidFill>
                  <a:schemeClr val="bg1"/>
                </a:solidFill>
              </a:rPr>
              <a:t>parotid</a:t>
            </a:r>
          </a:p>
          <a:p>
            <a:pPr algn="ctr"/>
            <a:r>
              <a:rPr lang="en-US" sz="2400" b="1" dirty="0" smtClean="0">
                <a:solidFill>
                  <a:schemeClr val="bg1"/>
                </a:solidFill>
              </a:rPr>
              <a:t>gland</a:t>
            </a:r>
            <a:endParaRPr lang="en-US" sz="2400" b="1" dirty="0">
              <a:solidFill>
                <a:schemeClr val="bg1"/>
              </a:solidFill>
            </a:endParaRPr>
          </a:p>
        </p:txBody>
      </p:sp>
      <p:sp>
        <p:nvSpPr>
          <p:cNvPr id="34" name="TextBox 33"/>
          <p:cNvSpPr txBox="1"/>
          <p:nvPr/>
        </p:nvSpPr>
        <p:spPr>
          <a:xfrm>
            <a:off x="6400800" y="3787348"/>
            <a:ext cx="2321982" cy="461665"/>
          </a:xfrm>
          <a:prstGeom prst="rect">
            <a:avLst/>
          </a:prstGeom>
          <a:noFill/>
        </p:spPr>
        <p:txBody>
          <a:bodyPr wrap="none" rtlCol="0">
            <a:spAutoFit/>
          </a:bodyPr>
          <a:lstStyle/>
          <a:p>
            <a:r>
              <a:rPr lang="en-US" sz="2400" b="1" dirty="0" smtClean="0">
                <a:solidFill>
                  <a:schemeClr val="bg1"/>
                </a:solidFill>
              </a:rPr>
              <a:t>masseter muscle</a:t>
            </a:r>
            <a:endParaRPr lang="en-US" sz="2400" b="1" dirty="0">
              <a:solidFill>
                <a:schemeClr val="bg1"/>
              </a:solidFill>
            </a:endParaRPr>
          </a:p>
        </p:txBody>
      </p:sp>
      <p:sp>
        <p:nvSpPr>
          <p:cNvPr id="28" name="TextBox 1"/>
          <p:cNvSpPr txBox="1"/>
          <p:nvPr/>
        </p:nvSpPr>
        <p:spPr>
          <a:xfrm>
            <a:off x="40568" y="91692"/>
            <a:ext cx="409086"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E</a:t>
            </a:r>
            <a:endParaRPr lang="en-US" sz="3600" b="1" dirty="0">
              <a:solidFill>
                <a:schemeClr val="bg1"/>
              </a:solidFill>
            </a:endParaRPr>
          </a:p>
        </p:txBody>
      </p:sp>
      <p:sp>
        <p:nvSpPr>
          <p:cNvPr id="29" name="TextBox 28"/>
          <p:cNvSpPr txBox="1"/>
          <p:nvPr/>
        </p:nvSpPr>
        <p:spPr>
          <a:xfrm>
            <a:off x="8215160" y="183967"/>
            <a:ext cx="638479" cy="523220"/>
          </a:xfrm>
          <a:prstGeom prst="rect">
            <a:avLst/>
          </a:prstGeom>
          <a:noFill/>
        </p:spPr>
        <p:txBody>
          <a:bodyPr wrap="square" rtlCol="0">
            <a:spAutoFit/>
          </a:bodyPr>
          <a:lstStyle/>
          <a:p>
            <a:r>
              <a:rPr lang="en-US" sz="2800" dirty="0" smtClean="0">
                <a:solidFill>
                  <a:schemeClr val="bg1"/>
                </a:solidFill>
              </a:rPr>
              <a:t>14</a:t>
            </a:r>
            <a:endParaRPr lang="en-US" sz="2800" dirty="0">
              <a:solidFill>
                <a:schemeClr val="bg1"/>
              </a:solidFill>
            </a:endParaRPr>
          </a:p>
        </p:txBody>
      </p:sp>
    </p:spTree>
    <p:extLst>
      <p:ext uri="{BB962C8B-B14F-4D97-AF65-F5344CB8AC3E}">
        <p14:creationId xmlns:p14="http://schemas.microsoft.com/office/powerpoint/2010/main" val="33206801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800600" y="990600"/>
            <a:ext cx="2289409" cy="584775"/>
          </a:xfrm>
          <a:prstGeom prst="rect">
            <a:avLst/>
          </a:prstGeom>
          <a:noFill/>
        </p:spPr>
        <p:txBody>
          <a:bodyPr wrap="none" rtlCol="0">
            <a:spAutoFit/>
          </a:bodyPr>
          <a:lstStyle/>
          <a:p>
            <a:r>
              <a:rPr lang="en-US" sz="3200" b="1" dirty="0" err="1" smtClean="0"/>
              <a:t>Sialoballoon</a:t>
            </a:r>
            <a:endParaRPr lang="en-US" sz="3200" b="1" dirty="0"/>
          </a:p>
        </p:txBody>
      </p:sp>
      <p:cxnSp>
        <p:nvCxnSpPr>
          <p:cNvPr id="5" name="Straight Arrow Connector 4"/>
          <p:cNvCxnSpPr/>
          <p:nvPr/>
        </p:nvCxnSpPr>
        <p:spPr>
          <a:xfrm flipH="1" flipV="1">
            <a:off x="2133600" y="2438400"/>
            <a:ext cx="266700" cy="34290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1"/>
          <p:cNvSpPr txBox="1"/>
          <p:nvPr/>
        </p:nvSpPr>
        <p:spPr>
          <a:xfrm>
            <a:off x="40568" y="91692"/>
            <a:ext cx="409086"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F</a:t>
            </a:r>
            <a:endParaRPr lang="en-US" sz="3600" b="1" dirty="0">
              <a:solidFill>
                <a:schemeClr val="bg1"/>
              </a:solidFill>
            </a:endParaRPr>
          </a:p>
        </p:txBody>
      </p:sp>
      <p:sp>
        <p:nvSpPr>
          <p:cNvPr id="6" name="TextBox 5"/>
          <p:cNvSpPr txBox="1"/>
          <p:nvPr/>
        </p:nvSpPr>
        <p:spPr>
          <a:xfrm>
            <a:off x="8215160" y="183967"/>
            <a:ext cx="638479" cy="523220"/>
          </a:xfrm>
          <a:prstGeom prst="rect">
            <a:avLst/>
          </a:prstGeom>
          <a:noFill/>
        </p:spPr>
        <p:txBody>
          <a:bodyPr wrap="square" rtlCol="0">
            <a:spAutoFit/>
          </a:bodyPr>
          <a:lstStyle/>
          <a:p>
            <a:r>
              <a:rPr lang="en-US" sz="2800" dirty="0" smtClean="0">
                <a:solidFill>
                  <a:schemeClr val="bg1"/>
                </a:solidFill>
              </a:rPr>
              <a:t>14</a:t>
            </a:r>
            <a:endParaRPr lang="en-US" sz="2800" dirty="0">
              <a:solidFill>
                <a:schemeClr val="bg1"/>
              </a:solidFill>
            </a:endParaRPr>
          </a:p>
        </p:txBody>
      </p:sp>
    </p:spTree>
    <p:extLst>
      <p:ext uri="{BB962C8B-B14F-4D97-AF65-F5344CB8AC3E}">
        <p14:creationId xmlns:p14="http://schemas.microsoft.com/office/powerpoint/2010/main" val="31470884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bostonscientific.com/content/dam/bostonscientific/uro-wh/portfolio-group/accessories/encore_inflat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341" y="-1676400"/>
            <a:ext cx="9650240" cy="96502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47800" y="626487"/>
            <a:ext cx="2853730" cy="584775"/>
          </a:xfrm>
          <a:prstGeom prst="rect">
            <a:avLst/>
          </a:prstGeom>
          <a:noFill/>
        </p:spPr>
        <p:txBody>
          <a:bodyPr wrap="none" rtlCol="0">
            <a:spAutoFit/>
          </a:bodyPr>
          <a:lstStyle/>
          <a:p>
            <a:r>
              <a:rPr lang="en-US" sz="3200" b="1" dirty="0" smtClean="0"/>
              <a:t>Inflation Device</a:t>
            </a:r>
            <a:endParaRPr lang="en-US" sz="3200" b="1" dirty="0"/>
          </a:p>
        </p:txBody>
      </p:sp>
      <p:sp>
        <p:nvSpPr>
          <p:cNvPr id="4" name="TextBox 1"/>
          <p:cNvSpPr txBox="1"/>
          <p:nvPr/>
        </p:nvSpPr>
        <p:spPr>
          <a:xfrm>
            <a:off x="0" y="-35057"/>
            <a:ext cx="479618"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G</a:t>
            </a:r>
            <a:endParaRPr lang="en-US" sz="3600" b="1" dirty="0">
              <a:solidFill>
                <a:schemeClr val="bg1"/>
              </a:solidFill>
            </a:endParaRPr>
          </a:p>
        </p:txBody>
      </p:sp>
      <p:sp>
        <p:nvSpPr>
          <p:cNvPr id="5" name="TextBox 4"/>
          <p:cNvSpPr txBox="1"/>
          <p:nvPr/>
        </p:nvSpPr>
        <p:spPr>
          <a:xfrm>
            <a:off x="8215160" y="183967"/>
            <a:ext cx="638479" cy="523220"/>
          </a:xfrm>
          <a:prstGeom prst="rect">
            <a:avLst/>
          </a:prstGeom>
          <a:noFill/>
        </p:spPr>
        <p:txBody>
          <a:bodyPr wrap="square" rtlCol="0">
            <a:spAutoFit/>
          </a:bodyPr>
          <a:lstStyle/>
          <a:p>
            <a:r>
              <a:rPr lang="en-US" sz="2800" dirty="0" smtClean="0">
                <a:solidFill>
                  <a:schemeClr val="bg1"/>
                </a:solidFill>
              </a:rPr>
              <a:t>14</a:t>
            </a:r>
            <a:endParaRPr lang="en-US" sz="2800" dirty="0">
              <a:solidFill>
                <a:schemeClr val="bg1"/>
              </a:solidFill>
            </a:endParaRPr>
          </a:p>
        </p:txBody>
      </p:sp>
    </p:spTree>
    <p:extLst>
      <p:ext uri="{BB962C8B-B14F-4D97-AF65-F5344CB8AC3E}">
        <p14:creationId xmlns:p14="http://schemas.microsoft.com/office/powerpoint/2010/main" val="545728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1219200" y="60491"/>
            <a:ext cx="2853730" cy="584775"/>
          </a:xfrm>
          <a:prstGeom prst="rect">
            <a:avLst/>
          </a:prstGeom>
          <a:noFill/>
        </p:spPr>
        <p:txBody>
          <a:bodyPr wrap="none" rtlCol="0">
            <a:spAutoFit/>
          </a:bodyPr>
          <a:lstStyle/>
          <a:p>
            <a:r>
              <a:rPr lang="en-US" sz="3200" b="1" dirty="0" smtClean="0"/>
              <a:t>Inflation Device</a:t>
            </a:r>
            <a:endParaRPr lang="en-US" sz="32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674037"/>
            <a:ext cx="8229600" cy="6172199"/>
          </a:xfrm>
          <a:prstGeom prst="rect">
            <a:avLst/>
          </a:prstGeom>
        </p:spPr>
      </p:pic>
      <p:sp>
        <p:nvSpPr>
          <p:cNvPr id="4" name="TextBox 1"/>
          <p:cNvSpPr txBox="1"/>
          <p:nvPr/>
        </p:nvSpPr>
        <p:spPr>
          <a:xfrm>
            <a:off x="0" y="-35057"/>
            <a:ext cx="479618"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G</a:t>
            </a:r>
            <a:endParaRPr lang="en-US" sz="3600" b="1" dirty="0">
              <a:solidFill>
                <a:schemeClr val="bg1"/>
              </a:solidFill>
            </a:endParaRPr>
          </a:p>
        </p:txBody>
      </p:sp>
    </p:spTree>
    <p:extLst>
      <p:ext uri="{BB962C8B-B14F-4D97-AF65-F5344CB8AC3E}">
        <p14:creationId xmlns:p14="http://schemas.microsoft.com/office/powerpoint/2010/main" val="30950578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71550"/>
            <a:ext cx="10439400" cy="7829550"/>
          </a:xfrm>
          <a:prstGeom prst="rect">
            <a:avLst/>
          </a:prstGeom>
        </p:spPr>
      </p:pic>
      <p:sp>
        <p:nvSpPr>
          <p:cNvPr id="3" name="TextBox 1"/>
          <p:cNvSpPr txBox="1"/>
          <p:nvPr/>
        </p:nvSpPr>
        <p:spPr>
          <a:xfrm>
            <a:off x="76200" y="20370"/>
            <a:ext cx="479618"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H</a:t>
            </a:r>
            <a:endParaRPr lang="en-US" sz="3600" b="1" dirty="0">
              <a:solidFill>
                <a:schemeClr val="bg1"/>
              </a:solidFill>
            </a:endParaRPr>
          </a:p>
        </p:txBody>
      </p:sp>
      <p:sp>
        <p:nvSpPr>
          <p:cNvPr id="4" name="TextBox 3"/>
          <p:cNvSpPr txBox="1"/>
          <p:nvPr/>
        </p:nvSpPr>
        <p:spPr>
          <a:xfrm>
            <a:off x="8382000" y="27825"/>
            <a:ext cx="638479" cy="523220"/>
          </a:xfrm>
          <a:prstGeom prst="rect">
            <a:avLst/>
          </a:prstGeom>
          <a:noFill/>
        </p:spPr>
        <p:txBody>
          <a:bodyPr wrap="square" rtlCol="0">
            <a:spAutoFit/>
          </a:bodyPr>
          <a:lstStyle/>
          <a:p>
            <a:r>
              <a:rPr lang="en-US" sz="2800" dirty="0" smtClean="0">
                <a:solidFill>
                  <a:schemeClr val="bg1"/>
                </a:solidFill>
              </a:rPr>
              <a:t>14</a:t>
            </a:r>
            <a:endParaRPr lang="en-US" sz="2800" dirty="0">
              <a:solidFill>
                <a:schemeClr val="bg1"/>
              </a:solidFill>
            </a:endParaRPr>
          </a:p>
        </p:txBody>
      </p:sp>
    </p:spTree>
    <p:extLst>
      <p:ext uri="{BB962C8B-B14F-4D97-AF65-F5344CB8AC3E}">
        <p14:creationId xmlns:p14="http://schemas.microsoft.com/office/powerpoint/2010/main" val="11921508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408" y="19522"/>
            <a:ext cx="9144000" cy="6858000"/>
          </a:xfrm>
          <a:prstGeom prst="rect">
            <a:avLst/>
          </a:prstGeom>
        </p:spPr>
      </p:pic>
      <p:sp>
        <p:nvSpPr>
          <p:cNvPr id="3" name="TextBox 2"/>
          <p:cNvSpPr txBox="1"/>
          <p:nvPr/>
        </p:nvSpPr>
        <p:spPr>
          <a:xfrm>
            <a:off x="1066800" y="685800"/>
            <a:ext cx="2781724" cy="461665"/>
          </a:xfrm>
          <a:prstGeom prst="rect">
            <a:avLst/>
          </a:prstGeom>
          <a:noFill/>
        </p:spPr>
        <p:txBody>
          <a:bodyPr wrap="none" rtlCol="0">
            <a:spAutoFit/>
          </a:bodyPr>
          <a:lstStyle/>
          <a:p>
            <a:r>
              <a:rPr lang="en-US" sz="2400" b="1" dirty="0" smtClean="0">
                <a:solidFill>
                  <a:schemeClr val="bg1"/>
                </a:solidFill>
              </a:rPr>
              <a:t>subcutaneous tissue</a:t>
            </a:r>
            <a:endParaRPr lang="en-US" sz="2400" b="1" dirty="0">
              <a:solidFill>
                <a:schemeClr val="bg1"/>
              </a:solidFill>
            </a:endParaRPr>
          </a:p>
        </p:txBody>
      </p:sp>
      <p:sp>
        <p:nvSpPr>
          <p:cNvPr id="4" name="5-Point Star 3"/>
          <p:cNvSpPr/>
          <p:nvPr/>
        </p:nvSpPr>
        <p:spPr>
          <a:xfrm>
            <a:off x="913140" y="2514600"/>
            <a:ext cx="152400" cy="99186"/>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5-Point Star 4"/>
          <p:cNvSpPr/>
          <p:nvPr/>
        </p:nvSpPr>
        <p:spPr>
          <a:xfrm>
            <a:off x="1752600" y="2628585"/>
            <a:ext cx="152400" cy="99186"/>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5-Point Star 5"/>
          <p:cNvSpPr/>
          <p:nvPr/>
        </p:nvSpPr>
        <p:spPr>
          <a:xfrm>
            <a:off x="5098472" y="4648200"/>
            <a:ext cx="152400" cy="99186"/>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5-Point Star 6"/>
          <p:cNvSpPr/>
          <p:nvPr/>
        </p:nvSpPr>
        <p:spPr>
          <a:xfrm>
            <a:off x="5334000" y="4038600"/>
            <a:ext cx="152400" cy="99186"/>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5-Point Star 7"/>
          <p:cNvSpPr/>
          <p:nvPr/>
        </p:nvSpPr>
        <p:spPr>
          <a:xfrm>
            <a:off x="5029200" y="3340519"/>
            <a:ext cx="152400" cy="99186"/>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5-Point Star 8"/>
          <p:cNvSpPr/>
          <p:nvPr/>
        </p:nvSpPr>
        <p:spPr>
          <a:xfrm>
            <a:off x="4343400" y="3119792"/>
            <a:ext cx="152400" cy="99186"/>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5-Point Star 9"/>
          <p:cNvSpPr/>
          <p:nvPr/>
        </p:nvSpPr>
        <p:spPr>
          <a:xfrm>
            <a:off x="3352800" y="2926615"/>
            <a:ext cx="152400" cy="99186"/>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5-Point Star 10"/>
          <p:cNvSpPr/>
          <p:nvPr/>
        </p:nvSpPr>
        <p:spPr>
          <a:xfrm>
            <a:off x="2457662" y="2727771"/>
            <a:ext cx="152400" cy="99186"/>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5-Point Star 11"/>
          <p:cNvSpPr/>
          <p:nvPr/>
        </p:nvSpPr>
        <p:spPr>
          <a:xfrm>
            <a:off x="4786744" y="6553200"/>
            <a:ext cx="152400" cy="99186"/>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5-Point Star 12"/>
          <p:cNvSpPr/>
          <p:nvPr/>
        </p:nvSpPr>
        <p:spPr>
          <a:xfrm>
            <a:off x="4878689" y="5791200"/>
            <a:ext cx="152400" cy="99186"/>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5-Point Star 13"/>
          <p:cNvSpPr/>
          <p:nvPr/>
        </p:nvSpPr>
        <p:spPr>
          <a:xfrm>
            <a:off x="4946072" y="5257800"/>
            <a:ext cx="152400" cy="99186"/>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5-Point Star 14"/>
          <p:cNvSpPr/>
          <p:nvPr/>
        </p:nvSpPr>
        <p:spPr>
          <a:xfrm>
            <a:off x="5625575" y="4220441"/>
            <a:ext cx="152400" cy="99186"/>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5-Point Star 15"/>
          <p:cNvSpPr/>
          <p:nvPr/>
        </p:nvSpPr>
        <p:spPr>
          <a:xfrm>
            <a:off x="5466249" y="4747386"/>
            <a:ext cx="152400" cy="99186"/>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5-Point Star 16"/>
          <p:cNvSpPr/>
          <p:nvPr/>
        </p:nvSpPr>
        <p:spPr>
          <a:xfrm>
            <a:off x="5854175" y="3119792"/>
            <a:ext cx="152400" cy="99186"/>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5-Point Star 18"/>
          <p:cNvSpPr/>
          <p:nvPr/>
        </p:nvSpPr>
        <p:spPr>
          <a:xfrm>
            <a:off x="6517304" y="2976051"/>
            <a:ext cx="152400" cy="99186"/>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5-Point Star 19"/>
          <p:cNvSpPr/>
          <p:nvPr/>
        </p:nvSpPr>
        <p:spPr>
          <a:xfrm>
            <a:off x="7246557" y="3012892"/>
            <a:ext cx="152400" cy="99186"/>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5-Point Star 20"/>
          <p:cNvSpPr/>
          <p:nvPr/>
        </p:nvSpPr>
        <p:spPr>
          <a:xfrm>
            <a:off x="8077200" y="2913706"/>
            <a:ext cx="152400" cy="99186"/>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5-Point Star 21"/>
          <p:cNvSpPr/>
          <p:nvPr/>
        </p:nvSpPr>
        <p:spPr>
          <a:xfrm>
            <a:off x="5334000" y="5351003"/>
            <a:ext cx="152400" cy="99186"/>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5-Point Star 22"/>
          <p:cNvSpPr/>
          <p:nvPr/>
        </p:nvSpPr>
        <p:spPr>
          <a:xfrm>
            <a:off x="8915400" y="2864113"/>
            <a:ext cx="152400" cy="99186"/>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5-Point Star 23"/>
          <p:cNvSpPr/>
          <p:nvPr/>
        </p:nvSpPr>
        <p:spPr>
          <a:xfrm>
            <a:off x="5410200" y="5890386"/>
            <a:ext cx="152400" cy="99186"/>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Rectangle 24"/>
          <p:cNvSpPr/>
          <p:nvPr/>
        </p:nvSpPr>
        <p:spPr>
          <a:xfrm>
            <a:off x="989340" y="4553319"/>
            <a:ext cx="2058660" cy="830997"/>
          </a:xfrm>
          <a:prstGeom prst="rect">
            <a:avLst/>
          </a:prstGeom>
        </p:spPr>
        <p:txBody>
          <a:bodyPr wrap="square">
            <a:spAutoFit/>
          </a:bodyPr>
          <a:lstStyle/>
          <a:p>
            <a:pPr algn="ctr"/>
            <a:r>
              <a:rPr lang="en-US" sz="2400" b="1" dirty="0" smtClean="0">
                <a:solidFill>
                  <a:schemeClr val="bg1"/>
                </a:solidFill>
              </a:rPr>
              <a:t>parotid</a:t>
            </a:r>
          </a:p>
          <a:p>
            <a:pPr algn="ctr"/>
            <a:r>
              <a:rPr lang="en-US" sz="2400" b="1" dirty="0" smtClean="0">
                <a:solidFill>
                  <a:schemeClr val="bg1"/>
                </a:solidFill>
              </a:rPr>
              <a:t>gland</a:t>
            </a:r>
            <a:endParaRPr lang="en-US" sz="2400" b="1" dirty="0">
              <a:solidFill>
                <a:schemeClr val="bg1"/>
              </a:solidFill>
            </a:endParaRPr>
          </a:p>
        </p:txBody>
      </p:sp>
      <p:sp>
        <p:nvSpPr>
          <p:cNvPr id="26" name="TextBox 25"/>
          <p:cNvSpPr txBox="1"/>
          <p:nvPr/>
        </p:nvSpPr>
        <p:spPr>
          <a:xfrm>
            <a:off x="6400800" y="4796135"/>
            <a:ext cx="2321982" cy="461665"/>
          </a:xfrm>
          <a:prstGeom prst="rect">
            <a:avLst/>
          </a:prstGeom>
          <a:noFill/>
        </p:spPr>
        <p:txBody>
          <a:bodyPr wrap="none" rtlCol="0">
            <a:spAutoFit/>
          </a:bodyPr>
          <a:lstStyle/>
          <a:p>
            <a:r>
              <a:rPr lang="en-US" sz="2400" b="1" dirty="0" smtClean="0">
                <a:solidFill>
                  <a:schemeClr val="bg1"/>
                </a:solidFill>
              </a:rPr>
              <a:t>masseter muscle</a:t>
            </a:r>
            <a:endParaRPr lang="en-US" sz="2400" b="1" dirty="0">
              <a:solidFill>
                <a:schemeClr val="bg1"/>
              </a:solidFill>
            </a:endParaRPr>
          </a:p>
        </p:txBody>
      </p:sp>
      <p:sp>
        <p:nvSpPr>
          <p:cNvPr id="27" name="TextBox 26"/>
          <p:cNvSpPr txBox="1"/>
          <p:nvPr/>
        </p:nvSpPr>
        <p:spPr>
          <a:xfrm>
            <a:off x="5005269" y="1676400"/>
            <a:ext cx="1739579" cy="461665"/>
          </a:xfrm>
          <a:prstGeom prst="rect">
            <a:avLst/>
          </a:prstGeom>
          <a:noFill/>
        </p:spPr>
        <p:txBody>
          <a:bodyPr wrap="none" rtlCol="0">
            <a:spAutoFit/>
          </a:bodyPr>
          <a:lstStyle/>
          <a:p>
            <a:r>
              <a:rPr lang="en-US" sz="2400" b="1" dirty="0" err="1" smtClean="0">
                <a:solidFill>
                  <a:schemeClr val="bg1"/>
                </a:solidFill>
              </a:rPr>
              <a:t>sialoballoon</a:t>
            </a:r>
            <a:endParaRPr lang="en-US" sz="2400" b="1" dirty="0">
              <a:solidFill>
                <a:schemeClr val="bg1"/>
              </a:solidFill>
            </a:endParaRPr>
          </a:p>
        </p:txBody>
      </p:sp>
      <p:cxnSp>
        <p:nvCxnSpPr>
          <p:cNvPr id="29" name="Straight Arrow Connector 28"/>
          <p:cNvCxnSpPr/>
          <p:nvPr/>
        </p:nvCxnSpPr>
        <p:spPr>
          <a:xfrm flipH="1">
            <a:off x="1600200" y="2138065"/>
            <a:ext cx="4101575" cy="1824335"/>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3429000" y="2138065"/>
            <a:ext cx="2272775" cy="1595735"/>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5334000" y="2138065"/>
            <a:ext cx="367775" cy="1443335"/>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701775" y="2138065"/>
            <a:ext cx="1043073" cy="131045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1"/>
          <p:cNvSpPr txBox="1"/>
          <p:nvPr/>
        </p:nvSpPr>
        <p:spPr>
          <a:xfrm>
            <a:off x="40741" y="152400"/>
            <a:ext cx="308098"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I</a:t>
            </a:r>
            <a:endParaRPr lang="en-US" sz="3600" b="1" dirty="0">
              <a:solidFill>
                <a:schemeClr val="bg1"/>
              </a:solidFill>
            </a:endParaRPr>
          </a:p>
        </p:txBody>
      </p:sp>
      <p:sp>
        <p:nvSpPr>
          <p:cNvPr id="32" name="TextBox 31"/>
          <p:cNvSpPr txBox="1"/>
          <p:nvPr/>
        </p:nvSpPr>
        <p:spPr>
          <a:xfrm>
            <a:off x="8215160" y="183967"/>
            <a:ext cx="638479" cy="523220"/>
          </a:xfrm>
          <a:prstGeom prst="rect">
            <a:avLst/>
          </a:prstGeom>
          <a:noFill/>
        </p:spPr>
        <p:txBody>
          <a:bodyPr wrap="square" rtlCol="0">
            <a:spAutoFit/>
          </a:bodyPr>
          <a:lstStyle/>
          <a:p>
            <a:r>
              <a:rPr lang="en-US" sz="2800" dirty="0" smtClean="0">
                <a:solidFill>
                  <a:schemeClr val="bg1"/>
                </a:solidFill>
              </a:rPr>
              <a:t>14</a:t>
            </a:r>
            <a:endParaRPr lang="en-US" sz="2800" dirty="0">
              <a:solidFill>
                <a:schemeClr val="bg1"/>
              </a:solidFill>
            </a:endParaRPr>
          </a:p>
        </p:txBody>
      </p:sp>
    </p:spTree>
    <p:extLst>
      <p:ext uri="{BB962C8B-B14F-4D97-AF65-F5344CB8AC3E}">
        <p14:creationId xmlns:p14="http://schemas.microsoft.com/office/powerpoint/2010/main" val="42623480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67" y="-76200"/>
            <a:ext cx="4024977" cy="22640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3627" y="-232919"/>
            <a:ext cx="6517752" cy="366623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224" y="2850238"/>
            <a:ext cx="7239000" cy="407193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1200" y="3433316"/>
            <a:ext cx="3556000" cy="2667000"/>
          </a:xfrm>
          <a:prstGeom prst="rect">
            <a:avLst/>
          </a:prstGeom>
        </p:spPr>
      </p:pic>
      <p:sp>
        <p:nvSpPr>
          <p:cNvPr id="13" name="TextBox 12"/>
          <p:cNvSpPr txBox="1"/>
          <p:nvPr/>
        </p:nvSpPr>
        <p:spPr>
          <a:xfrm>
            <a:off x="3200400" y="990599"/>
            <a:ext cx="1691489" cy="461665"/>
          </a:xfrm>
          <a:prstGeom prst="rect">
            <a:avLst/>
          </a:prstGeom>
          <a:noFill/>
        </p:spPr>
        <p:txBody>
          <a:bodyPr wrap="none" rtlCol="0">
            <a:spAutoFit/>
          </a:bodyPr>
          <a:lstStyle/>
          <a:p>
            <a:r>
              <a:rPr lang="en-US" sz="2400" dirty="0" err="1" smtClean="0">
                <a:solidFill>
                  <a:schemeClr val="bg1"/>
                </a:solidFill>
              </a:rPr>
              <a:t>sialoballoon</a:t>
            </a:r>
            <a:endParaRPr lang="en-US" sz="2400" dirty="0">
              <a:solidFill>
                <a:schemeClr val="bg1"/>
              </a:solidFill>
            </a:endParaRPr>
          </a:p>
        </p:txBody>
      </p:sp>
      <p:sp>
        <p:nvSpPr>
          <p:cNvPr id="15" name="TextBox 14"/>
          <p:cNvSpPr txBox="1"/>
          <p:nvPr/>
        </p:nvSpPr>
        <p:spPr>
          <a:xfrm>
            <a:off x="2388118" y="2434739"/>
            <a:ext cx="3028521" cy="830997"/>
          </a:xfrm>
          <a:prstGeom prst="rect">
            <a:avLst/>
          </a:prstGeom>
          <a:noFill/>
        </p:spPr>
        <p:txBody>
          <a:bodyPr wrap="none" rtlCol="0">
            <a:spAutoFit/>
          </a:bodyPr>
          <a:lstStyle/>
          <a:p>
            <a:pPr algn="ctr"/>
            <a:r>
              <a:rPr lang="en-US" sz="2400" b="1" i="1" dirty="0" smtClean="0">
                <a:solidFill>
                  <a:schemeClr val="bg1"/>
                </a:solidFill>
              </a:rPr>
              <a:t>Imaging with </a:t>
            </a:r>
          </a:p>
          <a:p>
            <a:pPr algn="ctr"/>
            <a:r>
              <a:rPr lang="en-US" sz="2400" b="1" i="1" dirty="0" smtClean="0">
                <a:solidFill>
                  <a:schemeClr val="bg1"/>
                </a:solidFill>
              </a:rPr>
              <a:t>0.8 mm </a:t>
            </a:r>
            <a:r>
              <a:rPr lang="en-US" sz="2400" b="1" i="1" dirty="0" err="1" smtClean="0">
                <a:solidFill>
                  <a:schemeClr val="bg1"/>
                </a:solidFill>
              </a:rPr>
              <a:t>sialendoscope</a:t>
            </a:r>
            <a:endParaRPr lang="en-US" sz="2400" b="1" i="1" dirty="0" smtClean="0">
              <a:solidFill>
                <a:schemeClr val="bg1"/>
              </a:solidFill>
            </a:endParaRPr>
          </a:p>
        </p:txBody>
      </p:sp>
      <p:sp>
        <p:nvSpPr>
          <p:cNvPr id="17" name="TextBox 16"/>
          <p:cNvSpPr txBox="1"/>
          <p:nvPr/>
        </p:nvSpPr>
        <p:spPr>
          <a:xfrm>
            <a:off x="2209800" y="5756258"/>
            <a:ext cx="1692579" cy="461665"/>
          </a:xfrm>
          <a:prstGeom prst="rect">
            <a:avLst/>
          </a:prstGeom>
          <a:noFill/>
        </p:spPr>
        <p:txBody>
          <a:bodyPr wrap="none" rtlCol="0">
            <a:spAutoFit/>
          </a:bodyPr>
          <a:lstStyle/>
          <a:p>
            <a:r>
              <a:rPr lang="en-US" sz="2400" dirty="0" smtClean="0">
                <a:solidFill>
                  <a:schemeClr val="bg1"/>
                </a:solidFill>
              </a:rPr>
              <a:t>Pre-dilation</a:t>
            </a:r>
            <a:r>
              <a:rPr lang="en-US" dirty="0" smtClean="0">
                <a:solidFill>
                  <a:schemeClr val="bg1"/>
                </a:solidFill>
              </a:rPr>
              <a:t> </a:t>
            </a:r>
          </a:p>
        </p:txBody>
      </p:sp>
      <p:sp>
        <p:nvSpPr>
          <p:cNvPr id="16" name="TextBox 15"/>
          <p:cNvSpPr txBox="1"/>
          <p:nvPr/>
        </p:nvSpPr>
        <p:spPr>
          <a:xfrm>
            <a:off x="6553200" y="5786630"/>
            <a:ext cx="1810432" cy="461665"/>
          </a:xfrm>
          <a:prstGeom prst="rect">
            <a:avLst/>
          </a:prstGeom>
          <a:noFill/>
        </p:spPr>
        <p:txBody>
          <a:bodyPr wrap="none" rtlCol="0">
            <a:spAutoFit/>
          </a:bodyPr>
          <a:lstStyle/>
          <a:p>
            <a:r>
              <a:rPr lang="en-US" sz="2400" dirty="0" smtClean="0">
                <a:solidFill>
                  <a:schemeClr val="bg1"/>
                </a:solidFill>
              </a:rPr>
              <a:t>Post-dilation</a:t>
            </a:r>
            <a:r>
              <a:rPr lang="en-US" dirty="0" smtClean="0">
                <a:solidFill>
                  <a:schemeClr val="bg1"/>
                </a:solidFill>
              </a:rPr>
              <a:t> </a:t>
            </a:r>
          </a:p>
        </p:txBody>
      </p:sp>
      <p:sp>
        <p:nvSpPr>
          <p:cNvPr id="5" name="TextBox 4"/>
          <p:cNvSpPr txBox="1"/>
          <p:nvPr/>
        </p:nvSpPr>
        <p:spPr>
          <a:xfrm>
            <a:off x="6553200" y="2508837"/>
            <a:ext cx="2052165" cy="461665"/>
          </a:xfrm>
          <a:prstGeom prst="rect">
            <a:avLst/>
          </a:prstGeom>
          <a:noFill/>
        </p:spPr>
        <p:txBody>
          <a:bodyPr wrap="none" rtlCol="0">
            <a:spAutoFit/>
          </a:bodyPr>
          <a:lstStyle/>
          <a:p>
            <a:r>
              <a:rPr lang="en-US" sz="2400" dirty="0" smtClean="0">
                <a:solidFill>
                  <a:schemeClr val="bg1"/>
                </a:solidFill>
              </a:rPr>
              <a:t>Balloon in duct</a:t>
            </a:r>
          </a:p>
        </p:txBody>
      </p:sp>
      <p:cxnSp>
        <p:nvCxnSpPr>
          <p:cNvPr id="10" name="Straight Arrow Connector 9"/>
          <p:cNvCxnSpPr>
            <a:stCxn id="13" idx="1"/>
          </p:cNvCxnSpPr>
          <p:nvPr/>
        </p:nvCxnSpPr>
        <p:spPr>
          <a:xfrm flipH="1" flipV="1">
            <a:off x="2133600" y="1143000"/>
            <a:ext cx="1066800" cy="78432"/>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
          <p:cNvSpPr txBox="1"/>
          <p:nvPr/>
        </p:nvSpPr>
        <p:spPr>
          <a:xfrm>
            <a:off x="287149" y="1020"/>
            <a:ext cx="336952"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J</a:t>
            </a:r>
            <a:endParaRPr lang="en-US" sz="3600" b="1" dirty="0">
              <a:solidFill>
                <a:schemeClr val="bg1"/>
              </a:solidFill>
            </a:endParaRPr>
          </a:p>
        </p:txBody>
      </p:sp>
      <p:sp>
        <p:nvSpPr>
          <p:cNvPr id="14" name="TextBox 1"/>
          <p:cNvSpPr txBox="1"/>
          <p:nvPr/>
        </p:nvSpPr>
        <p:spPr>
          <a:xfrm>
            <a:off x="5768566" y="152400"/>
            <a:ext cx="492443"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J</a:t>
            </a:r>
            <a:r>
              <a:rPr lang="en-US" sz="2400" b="1" dirty="0" smtClean="0">
                <a:solidFill>
                  <a:schemeClr val="bg1"/>
                </a:solidFill>
              </a:rPr>
              <a:t>1</a:t>
            </a:r>
            <a:endParaRPr lang="en-US" sz="2400" b="1" dirty="0">
              <a:solidFill>
                <a:schemeClr val="bg1"/>
              </a:solidFill>
            </a:endParaRPr>
          </a:p>
        </p:txBody>
      </p:sp>
      <p:sp>
        <p:nvSpPr>
          <p:cNvPr id="18" name="TextBox 1"/>
          <p:cNvSpPr txBox="1"/>
          <p:nvPr/>
        </p:nvSpPr>
        <p:spPr>
          <a:xfrm>
            <a:off x="5638800" y="3012540"/>
            <a:ext cx="492443"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J</a:t>
            </a:r>
            <a:r>
              <a:rPr lang="en-US" sz="2400" b="1" dirty="0" smtClean="0">
                <a:solidFill>
                  <a:schemeClr val="bg1"/>
                </a:solidFill>
              </a:rPr>
              <a:t>3</a:t>
            </a:r>
            <a:endParaRPr lang="en-US" sz="2400" b="1" dirty="0">
              <a:solidFill>
                <a:schemeClr val="bg1"/>
              </a:solidFill>
            </a:endParaRPr>
          </a:p>
        </p:txBody>
      </p:sp>
      <p:sp>
        <p:nvSpPr>
          <p:cNvPr id="19" name="TextBox 1"/>
          <p:cNvSpPr txBox="1"/>
          <p:nvPr/>
        </p:nvSpPr>
        <p:spPr>
          <a:xfrm>
            <a:off x="287149" y="2999715"/>
            <a:ext cx="492443"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J</a:t>
            </a:r>
            <a:r>
              <a:rPr lang="en-US" sz="2400" b="1" dirty="0" smtClean="0">
                <a:solidFill>
                  <a:schemeClr val="bg1"/>
                </a:solidFill>
              </a:rPr>
              <a:t>2</a:t>
            </a:r>
            <a:endParaRPr lang="en-US" sz="2400" b="1" dirty="0">
              <a:solidFill>
                <a:schemeClr val="bg1"/>
              </a:solidFill>
            </a:endParaRPr>
          </a:p>
        </p:txBody>
      </p:sp>
      <p:sp>
        <p:nvSpPr>
          <p:cNvPr id="20" name="TextBox 19"/>
          <p:cNvSpPr txBox="1"/>
          <p:nvPr/>
        </p:nvSpPr>
        <p:spPr>
          <a:xfrm>
            <a:off x="8215160" y="183967"/>
            <a:ext cx="638479" cy="523220"/>
          </a:xfrm>
          <a:prstGeom prst="rect">
            <a:avLst/>
          </a:prstGeom>
          <a:noFill/>
        </p:spPr>
        <p:txBody>
          <a:bodyPr wrap="square" rtlCol="0">
            <a:spAutoFit/>
          </a:bodyPr>
          <a:lstStyle/>
          <a:p>
            <a:r>
              <a:rPr lang="en-US" sz="2800" dirty="0" smtClean="0">
                <a:solidFill>
                  <a:schemeClr val="bg1"/>
                </a:solidFill>
              </a:rPr>
              <a:t>14</a:t>
            </a:r>
            <a:endParaRPr lang="en-US" sz="2800" dirty="0">
              <a:solidFill>
                <a:schemeClr val="bg1"/>
              </a:solidFill>
            </a:endParaRPr>
          </a:p>
        </p:txBody>
      </p:sp>
    </p:spTree>
    <p:extLst>
      <p:ext uri="{BB962C8B-B14F-4D97-AF65-F5344CB8AC3E}">
        <p14:creationId xmlns:p14="http://schemas.microsoft.com/office/powerpoint/2010/main" val="23841859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70" y="-533400"/>
            <a:ext cx="9851684" cy="7408863"/>
          </a:xfrm>
          <a:prstGeom prst="rect">
            <a:avLst/>
          </a:prstGeom>
          <a:noFill/>
          <a:ln w="34925">
            <a:solidFill>
              <a:schemeClr val="bg1"/>
            </a:solidFill>
            <a:prstDash val="sysDot"/>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2407390" y="5715000"/>
            <a:ext cx="3618363" cy="584775"/>
          </a:xfrm>
          <a:prstGeom prst="rect">
            <a:avLst/>
          </a:prstGeom>
          <a:noFill/>
        </p:spPr>
        <p:txBody>
          <a:bodyPr wrap="none" rtlCol="0">
            <a:spAutoFit/>
          </a:bodyPr>
          <a:lstStyle/>
          <a:p>
            <a:r>
              <a:rPr lang="en-US" sz="3200" dirty="0" smtClean="0">
                <a:solidFill>
                  <a:schemeClr val="bg1"/>
                </a:solidFill>
              </a:rPr>
              <a:t>Orientation of probe</a:t>
            </a:r>
            <a:endParaRPr lang="en-US" sz="3200" dirty="0">
              <a:solidFill>
                <a:schemeClr val="bg1"/>
              </a:solidFill>
            </a:endParaRPr>
          </a:p>
        </p:txBody>
      </p:sp>
      <p:cxnSp>
        <p:nvCxnSpPr>
          <p:cNvPr id="4" name="Straight Arrow Connector 3"/>
          <p:cNvCxnSpPr/>
          <p:nvPr/>
        </p:nvCxnSpPr>
        <p:spPr>
          <a:xfrm flipV="1">
            <a:off x="6172200" y="5638800"/>
            <a:ext cx="838200" cy="228600"/>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1982709" y="1892174"/>
            <a:ext cx="4101220" cy="2426329"/>
          </a:xfrm>
          <a:custGeom>
            <a:avLst/>
            <a:gdLst>
              <a:gd name="connsiteX0" fmla="*/ 36214 w 4101220"/>
              <a:gd name="connsiteY0" fmla="*/ 1013988 h 2426329"/>
              <a:gd name="connsiteX1" fmla="*/ 135802 w 4101220"/>
              <a:gd name="connsiteY1" fmla="*/ 923454 h 2426329"/>
              <a:gd name="connsiteX2" fmla="*/ 153909 w 4101220"/>
              <a:gd name="connsiteY2" fmla="*/ 896293 h 2426329"/>
              <a:gd name="connsiteX3" fmla="*/ 208230 w 4101220"/>
              <a:gd name="connsiteY3" fmla="*/ 860079 h 2426329"/>
              <a:gd name="connsiteX4" fmla="*/ 253497 w 4101220"/>
              <a:gd name="connsiteY4" fmla="*/ 823866 h 2426329"/>
              <a:gd name="connsiteX5" fmla="*/ 271604 w 4101220"/>
              <a:gd name="connsiteY5" fmla="*/ 796705 h 2426329"/>
              <a:gd name="connsiteX6" fmla="*/ 325925 w 4101220"/>
              <a:gd name="connsiteY6" fmla="*/ 742384 h 2426329"/>
              <a:gd name="connsiteX7" fmla="*/ 380245 w 4101220"/>
              <a:gd name="connsiteY7" fmla="*/ 697117 h 2426329"/>
              <a:gd name="connsiteX8" fmla="*/ 407406 w 4101220"/>
              <a:gd name="connsiteY8" fmla="*/ 679010 h 2426329"/>
              <a:gd name="connsiteX9" fmla="*/ 434566 w 4101220"/>
              <a:gd name="connsiteY9" fmla="*/ 651850 h 2426329"/>
              <a:gd name="connsiteX10" fmla="*/ 461727 w 4101220"/>
              <a:gd name="connsiteY10" fmla="*/ 633743 h 2426329"/>
              <a:gd name="connsiteX11" fmla="*/ 488887 w 4101220"/>
              <a:gd name="connsiteY11" fmla="*/ 606582 h 2426329"/>
              <a:gd name="connsiteX12" fmla="*/ 543208 w 4101220"/>
              <a:gd name="connsiteY12" fmla="*/ 579422 h 2426329"/>
              <a:gd name="connsiteX13" fmla="*/ 597529 w 4101220"/>
              <a:gd name="connsiteY13" fmla="*/ 543208 h 2426329"/>
              <a:gd name="connsiteX14" fmla="*/ 651849 w 4101220"/>
              <a:gd name="connsiteY14" fmla="*/ 506994 h 2426329"/>
              <a:gd name="connsiteX15" fmla="*/ 679010 w 4101220"/>
              <a:gd name="connsiteY15" fmla="*/ 488887 h 2426329"/>
              <a:gd name="connsiteX16" fmla="*/ 706170 w 4101220"/>
              <a:gd name="connsiteY16" fmla="*/ 479834 h 2426329"/>
              <a:gd name="connsiteX17" fmla="*/ 787651 w 4101220"/>
              <a:gd name="connsiteY17" fmla="*/ 425513 h 2426329"/>
              <a:gd name="connsiteX18" fmla="*/ 814812 w 4101220"/>
              <a:gd name="connsiteY18" fmla="*/ 407406 h 2426329"/>
              <a:gd name="connsiteX19" fmla="*/ 841972 w 4101220"/>
              <a:gd name="connsiteY19" fmla="*/ 389299 h 2426329"/>
              <a:gd name="connsiteX20" fmla="*/ 869133 w 4101220"/>
              <a:gd name="connsiteY20" fmla="*/ 380246 h 2426329"/>
              <a:gd name="connsiteX21" fmla="*/ 923453 w 4101220"/>
              <a:gd name="connsiteY21" fmla="*/ 344032 h 2426329"/>
              <a:gd name="connsiteX22" fmla="*/ 950614 w 4101220"/>
              <a:gd name="connsiteY22" fmla="*/ 325925 h 2426329"/>
              <a:gd name="connsiteX23" fmla="*/ 977774 w 4101220"/>
              <a:gd name="connsiteY23" fmla="*/ 316872 h 2426329"/>
              <a:gd name="connsiteX24" fmla="*/ 1004935 w 4101220"/>
              <a:gd name="connsiteY24" fmla="*/ 289711 h 2426329"/>
              <a:gd name="connsiteX25" fmla="*/ 1032095 w 4101220"/>
              <a:gd name="connsiteY25" fmla="*/ 280658 h 2426329"/>
              <a:gd name="connsiteX26" fmla="*/ 1086416 w 4101220"/>
              <a:gd name="connsiteY26" fmla="*/ 226337 h 2426329"/>
              <a:gd name="connsiteX27" fmla="*/ 1113576 w 4101220"/>
              <a:gd name="connsiteY27" fmla="*/ 199176 h 2426329"/>
              <a:gd name="connsiteX28" fmla="*/ 1195057 w 4101220"/>
              <a:gd name="connsiteY28" fmla="*/ 144856 h 2426329"/>
              <a:gd name="connsiteX29" fmla="*/ 1222218 w 4101220"/>
              <a:gd name="connsiteY29" fmla="*/ 126749 h 2426329"/>
              <a:gd name="connsiteX30" fmla="*/ 1249378 w 4101220"/>
              <a:gd name="connsiteY30" fmla="*/ 99588 h 2426329"/>
              <a:gd name="connsiteX31" fmla="*/ 1303699 w 4101220"/>
              <a:gd name="connsiteY31" fmla="*/ 81481 h 2426329"/>
              <a:gd name="connsiteX32" fmla="*/ 1330859 w 4101220"/>
              <a:gd name="connsiteY32" fmla="*/ 72428 h 2426329"/>
              <a:gd name="connsiteX33" fmla="*/ 1412341 w 4101220"/>
              <a:gd name="connsiteY33" fmla="*/ 18107 h 2426329"/>
              <a:gd name="connsiteX34" fmla="*/ 1439501 w 4101220"/>
              <a:gd name="connsiteY34" fmla="*/ 0 h 2426329"/>
              <a:gd name="connsiteX35" fmla="*/ 1548142 w 4101220"/>
              <a:gd name="connsiteY35" fmla="*/ 9054 h 2426329"/>
              <a:gd name="connsiteX36" fmla="*/ 1575303 w 4101220"/>
              <a:gd name="connsiteY36" fmla="*/ 18107 h 2426329"/>
              <a:gd name="connsiteX37" fmla="*/ 1747319 w 4101220"/>
              <a:gd name="connsiteY37" fmla="*/ 27161 h 2426329"/>
              <a:gd name="connsiteX38" fmla="*/ 1883121 w 4101220"/>
              <a:gd name="connsiteY38" fmla="*/ 36214 h 2426329"/>
              <a:gd name="connsiteX39" fmla="*/ 2145671 w 4101220"/>
              <a:gd name="connsiteY39" fmla="*/ 54321 h 2426329"/>
              <a:gd name="connsiteX40" fmla="*/ 2181885 w 4101220"/>
              <a:gd name="connsiteY40" fmla="*/ 63375 h 2426329"/>
              <a:gd name="connsiteX41" fmla="*/ 2236206 w 4101220"/>
              <a:gd name="connsiteY41" fmla="*/ 72428 h 2426329"/>
              <a:gd name="connsiteX42" fmla="*/ 2516863 w 4101220"/>
              <a:gd name="connsiteY42" fmla="*/ 81481 h 2426329"/>
              <a:gd name="connsiteX43" fmla="*/ 2661719 w 4101220"/>
              <a:gd name="connsiteY43" fmla="*/ 108642 h 2426329"/>
              <a:gd name="connsiteX44" fmla="*/ 2915216 w 4101220"/>
              <a:gd name="connsiteY44" fmla="*/ 99588 h 2426329"/>
              <a:gd name="connsiteX45" fmla="*/ 3041964 w 4101220"/>
              <a:gd name="connsiteY45" fmla="*/ 81481 h 2426329"/>
              <a:gd name="connsiteX46" fmla="*/ 3177766 w 4101220"/>
              <a:gd name="connsiteY46" fmla="*/ 72428 h 2426329"/>
              <a:gd name="connsiteX47" fmla="*/ 3241141 w 4101220"/>
              <a:gd name="connsiteY47" fmla="*/ 81481 h 2426329"/>
              <a:gd name="connsiteX48" fmla="*/ 3295461 w 4101220"/>
              <a:gd name="connsiteY48" fmla="*/ 99588 h 2426329"/>
              <a:gd name="connsiteX49" fmla="*/ 3322622 w 4101220"/>
              <a:gd name="connsiteY49" fmla="*/ 117695 h 2426329"/>
              <a:gd name="connsiteX50" fmla="*/ 3376942 w 4101220"/>
              <a:gd name="connsiteY50" fmla="*/ 135802 h 2426329"/>
              <a:gd name="connsiteX51" fmla="*/ 3431263 w 4101220"/>
              <a:gd name="connsiteY51" fmla="*/ 172016 h 2426329"/>
              <a:gd name="connsiteX52" fmla="*/ 3458424 w 4101220"/>
              <a:gd name="connsiteY52" fmla="*/ 199176 h 2426329"/>
              <a:gd name="connsiteX53" fmla="*/ 3567065 w 4101220"/>
              <a:gd name="connsiteY53" fmla="*/ 253497 h 2426329"/>
              <a:gd name="connsiteX54" fmla="*/ 3621386 w 4101220"/>
              <a:gd name="connsiteY54" fmla="*/ 271604 h 2426329"/>
              <a:gd name="connsiteX55" fmla="*/ 3648546 w 4101220"/>
              <a:gd name="connsiteY55" fmla="*/ 280658 h 2426329"/>
              <a:gd name="connsiteX56" fmla="*/ 3730028 w 4101220"/>
              <a:gd name="connsiteY56" fmla="*/ 344032 h 2426329"/>
              <a:gd name="connsiteX57" fmla="*/ 3757188 w 4101220"/>
              <a:gd name="connsiteY57" fmla="*/ 353085 h 2426329"/>
              <a:gd name="connsiteX58" fmla="*/ 3802455 w 4101220"/>
              <a:gd name="connsiteY58" fmla="*/ 398353 h 2426329"/>
              <a:gd name="connsiteX59" fmla="*/ 3820562 w 4101220"/>
              <a:gd name="connsiteY59" fmla="*/ 425513 h 2426329"/>
              <a:gd name="connsiteX60" fmla="*/ 3847723 w 4101220"/>
              <a:gd name="connsiteY60" fmla="*/ 443620 h 2426329"/>
              <a:gd name="connsiteX61" fmla="*/ 3902043 w 4101220"/>
              <a:gd name="connsiteY61" fmla="*/ 497941 h 2426329"/>
              <a:gd name="connsiteX62" fmla="*/ 3956364 w 4101220"/>
              <a:gd name="connsiteY62" fmla="*/ 534155 h 2426329"/>
              <a:gd name="connsiteX63" fmla="*/ 3974471 w 4101220"/>
              <a:gd name="connsiteY63" fmla="*/ 561315 h 2426329"/>
              <a:gd name="connsiteX64" fmla="*/ 4001632 w 4101220"/>
              <a:gd name="connsiteY64" fmla="*/ 570369 h 2426329"/>
              <a:gd name="connsiteX65" fmla="*/ 4055952 w 4101220"/>
              <a:gd name="connsiteY65" fmla="*/ 615636 h 2426329"/>
              <a:gd name="connsiteX66" fmla="*/ 4074059 w 4101220"/>
              <a:gd name="connsiteY66" fmla="*/ 669957 h 2426329"/>
              <a:gd name="connsiteX67" fmla="*/ 4083113 w 4101220"/>
              <a:gd name="connsiteY67" fmla="*/ 706171 h 2426329"/>
              <a:gd name="connsiteX68" fmla="*/ 4092166 w 4101220"/>
              <a:gd name="connsiteY68" fmla="*/ 751438 h 2426329"/>
              <a:gd name="connsiteX69" fmla="*/ 4101220 w 4101220"/>
              <a:gd name="connsiteY69" fmla="*/ 778598 h 2426329"/>
              <a:gd name="connsiteX70" fmla="*/ 4092166 w 4101220"/>
              <a:gd name="connsiteY70" fmla="*/ 905347 h 2426329"/>
              <a:gd name="connsiteX71" fmla="*/ 4065006 w 4101220"/>
              <a:gd name="connsiteY71" fmla="*/ 923454 h 2426329"/>
              <a:gd name="connsiteX72" fmla="*/ 4010685 w 4101220"/>
              <a:gd name="connsiteY72" fmla="*/ 977775 h 2426329"/>
              <a:gd name="connsiteX73" fmla="*/ 3965418 w 4101220"/>
              <a:gd name="connsiteY73" fmla="*/ 1023042 h 2426329"/>
              <a:gd name="connsiteX74" fmla="*/ 3911097 w 4101220"/>
              <a:gd name="connsiteY74" fmla="*/ 1077363 h 2426329"/>
              <a:gd name="connsiteX75" fmla="*/ 3892990 w 4101220"/>
              <a:gd name="connsiteY75" fmla="*/ 1104523 h 2426329"/>
              <a:gd name="connsiteX76" fmla="*/ 3865830 w 4101220"/>
              <a:gd name="connsiteY76" fmla="*/ 1122630 h 2426329"/>
              <a:gd name="connsiteX77" fmla="*/ 3820562 w 4101220"/>
              <a:gd name="connsiteY77" fmla="*/ 1176951 h 2426329"/>
              <a:gd name="connsiteX78" fmla="*/ 3793402 w 4101220"/>
              <a:gd name="connsiteY78" fmla="*/ 1195058 h 2426329"/>
              <a:gd name="connsiteX79" fmla="*/ 3748135 w 4101220"/>
              <a:gd name="connsiteY79" fmla="*/ 1249378 h 2426329"/>
              <a:gd name="connsiteX80" fmla="*/ 3720974 w 4101220"/>
              <a:gd name="connsiteY80" fmla="*/ 1267485 h 2426329"/>
              <a:gd name="connsiteX81" fmla="*/ 3675707 w 4101220"/>
              <a:gd name="connsiteY81" fmla="*/ 1321806 h 2426329"/>
              <a:gd name="connsiteX82" fmla="*/ 3648546 w 4101220"/>
              <a:gd name="connsiteY82" fmla="*/ 1339913 h 2426329"/>
              <a:gd name="connsiteX83" fmla="*/ 3603279 w 4101220"/>
              <a:gd name="connsiteY83" fmla="*/ 1394234 h 2426329"/>
              <a:gd name="connsiteX84" fmla="*/ 3521798 w 4101220"/>
              <a:gd name="connsiteY84" fmla="*/ 1466662 h 2426329"/>
              <a:gd name="connsiteX85" fmla="*/ 3449370 w 4101220"/>
              <a:gd name="connsiteY85" fmla="*/ 1548143 h 2426329"/>
              <a:gd name="connsiteX86" fmla="*/ 3395049 w 4101220"/>
              <a:gd name="connsiteY86" fmla="*/ 1602464 h 2426329"/>
              <a:gd name="connsiteX87" fmla="*/ 3367889 w 4101220"/>
              <a:gd name="connsiteY87" fmla="*/ 1629624 h 2426329"/>
              <a:gd name="connsiteX88" fmla="*/ 3340729 w 4101220"/>
              <a:gd name="connsiteY88" fmla="*/ 1647731 h 2426329"/>
              <a:gd name="connsiteX89" fmla="*/ 3295461 w 4101220"/>
              <a:gd name="connsiteY89" fmla="*/ 1702052 h 2426329"/>
              <a:gd name="connsiteX90" fmla="*/ 3241141 w 4101220"/>
              <a:gd name="connsiteY90" fmla="*/ 1738266 h 2426329"/>
              <a:gd name="connsiteX91" fmla="*/ 3213980 w 4101220"/>
              <a:gd name="connsiteY91" fmla="*/ 1756373 h 2426329"/>
              <a:gd name="connsiteX92" fmla="*/ 3159659 w 4101220"/>
              <a:gd name="connsiteY92" fmla="*/ 1810693 h 2426329"/>
              <a:gd name="connsiteX93" fmla="*/ 3132499 w 4101220"/>
              <a:gd name="connsiteY93" fmla="*/ 1837854 h 2426329"/>
              <a:gd name="connsiteX94" fmla="*/ 3051018 w 4101220"/>
              <a:gd name="connsiteY94" fmla="*/ 1892175 h 2426329"/>
              <a:gd name="connsiteX95" fmla="*/ 3023857 w 4101220"/>
              <a:gd name="connsiteY95" fmla="*/ 1910281 h 2426329"/>
              <a:gd name="connsiteX96" fmla="*/ 3005750 w 4101220"/>
              <a:gd name="connsiteY96" fmla="*/ 1937442 h 2426329"/>
              <a:gd name="connsiteX97" fmla="*/ 2951430 w 4101220"/>
              <a:gd name="connsiteY97" fmla="*/ 1964602 h 2426329"/>
              <a:gd name="connsiteX98" fmla="*/ 2897109 w 4101220"/>
              <a:gd name="connsiteY98" fmla="*/ 2009870 h 2426329"/>
              <a:gd name="connsiteX99" fmla="*/ 2869948 w 4101220"/>
              <a:gd name="connsiteY99" fmla="*/ 2027976 h 2426329"/>
              <a:gd name="connsiteX100" fmla="*/ 2815628 w 4101220"/>
              <a:gd name="connsiteY100" fmla="*/ 2082297 h 2426329"/>
              <a:gd name="connsiteX101" fmla="*/ 2752253 w 4101220"/>
              <a:gd name="connsiteY101" fmla="*/ 2100404 h 2426329"/>
              <a:gd name="connsiteX102" fmla="*/ 2697933 w 4101220"/>
              <a:gd name="connsiteY102" fmla="*/ 2136618 h 2426329"/>
              <a:gd name="connsiteX103" fmla="*/ 2670772 w 4101220"/>
              <a:gd name="connsiteY103" fmla="*/ 2145672 h 2426329"/>
              <a:gd name="connsiteX104" fmla="*/ 2643612 w 4101220"/>
              <a:gd name="connsiteY104" fmla="*/ 2163778 h 2426329"/>
              <a:gd name="connsiteX105" fmla="*/ 2589291 w 4101220"/>
              <a:gd name="connsiteY105" fmla="*/ 2181885 h 2426329"/>
              <a:gd name="connsiteX106" fmla="*/ 2562131 w 4101220"/>
              <a:gd name="connsiteY106" fmla="*/ 2190939 h 2426329"/>
              <a:gd name="connsiteX107" fmla="*/ 2480649 w 4101220"/>
              <a:gd name="connsiteY107" fmla="*/ 2227153 h 2426329"/>
              <a:gd name="connsiteX108" fmla="*/ 2453489 w 4101220"/>
              <a:gd name="connsiteY108" fmla="*/ 2236206 h 2426329"/>
              <a:gd name="connsiteX109" fmla="*/ 2426329 w 4101220"/>
              <a:gd name="connsiteY109" fmla="*/ 2245260 h 2426329"/>
              <a:gd name="connsiteX110" fmla="*/ 2335794 w 4101220"/>
              <a:gd name="connsiteY110" fmla="*/ 2263367 h 2426329"/>
              <a:gd name="connsiteX111" fmla="*/ 2281473 w 4101220"/>
              <a:gd name="connsiteY111" fmla="*/ 2281474 h 2426329"/>
              <a:gd name="connsiteX112" fmla="*/ 2172832 w 4101220"/>
              <a:gd name="connsiteY112" fmla="*/ 2317687 h 2426329"/>
              <a:gd name="connsiteX113" fmla="*/ 2118511 w 4101220"/>
              <a:gd name="connsiteY113" fmla="*/ 2335794 h 2426329"/>
              <a:gd name="connsiteX114" fmla="*/ 2091350 w 4101220"/>
              <a:gd name="connsiteY114" fmla="*/ 2344848 h 2426329"/>
              <a:gd name="connsiteX115" fmla="*/ 1738265 w 4101220"/>
              <a:gd name="connsiteY115" fmla="*/ 2353901 h 2426329"/>
              <a:gd name="connsiteX116" fmla="*/ 1602463 w 4101220"/>
              <a:gd name="connsiteY116" fmla="*/ 2399169 h 2426329"/>
              <a:gd name="connsiteX117" fmla="*/ 1575303 w 4101220"/>
              <a:gd name="connsiteY117" fmla="*/ 2408222 h 2426329"/>
              <a:gd name="connsiteX118" fmla="*/ 1548142 w 4101220"/>
              <a:gd name="connsiteY118" fmla="*/ 2417276 h 2426329"/>
              <a:gd name="connsiteX119" fmla="*/ 1484768 w 4101220"/>
              <a:gd name="connsiteY119" fmla="*/ 2426329 h 2426329"/>
              <a:gd name="connsiteX120" fmla="*/ 1068309 w 4101220"/>
              <a:gd name="connsiteY120" fmla="*/ 2417276 h 2426329"/>
              <a:gd name="connsiteX121" fmla="*/ 977774 w 4101220"/>
              <a:gd name="connsiteY121" fmla="*/ 2390115 h 2426329"/>
              <a:gd name="connsiteX122" fmla="*/ 950614 w 4101220"/>
              <a:gd name="connsiteY122" fmla="*/ 2381062 h 2426329"/>
              <a:gd name="connsiteX123" fmla="*/ 896293 w 4101220"/>
              <a:gd name="connsiteY123" fmla="*/ 2344848 h 2426329"/>
              <a:gd name="connsiteX124" fmla="*/ 869133 w 4101220"/>
              <a:gd name="connsiteY124" fmla="*/ 2326741 h 2426329"/>
              <a:gd name="connsiteX125" fmla="*/ 814812 w 4101220"/>
              <a:gd name="connsiteY125" fmla="*/ 2308634 h 2426329"/>
              <a:gd name="connsiteX126" fmla="*/ 760491 w 4101220"/>
              <a:gd name="connsiteY126" fmla="*/ 2272420 h 2426329"/>
              <a:gd name="connsiteX127" fmla="*/ 733331 w 4101220"/>
              <a:gd name="connsiteY127" fmla="*/ 2254313 h 2426329"/>
              <a:gd name="connsiteX128" fmla="*/ 651849 w 4101220"/>
              <a:gd name="connsiteY128" fmla="*/ 2227153 h 2426329"/>
              <a:gd name="connsiteX129" fmla="*/ 597529 w 4101220"/>
              <a:gd name="connsiteY129" fmla="*/ 2199992 h 2426329"/>
              <a:gd name="connsiteX130" fmla="*/ 543208 w 4101220"/>
              <a:gd name="connsiteY130" fmla="*/ 2145672 h 2426329"/>
              <a:gd name="connsiteX131" fmla="*/ 516047 w 4101220"/>
              <a:gd name="connsiteY131" fmla="*/ 2127565 h 2426329"/>
              <a:gd name="connsiteX132" fmla="*/ 461727 w 4101220"/>
              <a:gd name="connsiteY132" fmla="*/ 2073244 h 2426329"/>
              <a:gd name="connsiteX133" fmla="*/ 434566 w 4101220"/>
              <a:gd name="connsiteY133" fmla="*/ 2046083 h 2426329"/>
              <a:gd name="connsiteX134" fmla="*/ 407406 w 4101220"/>
              <a:gd name="connsiteY134" fmla="*/ 2037030 h 2426329"/>
              <a:gd name="connsiteX135" fmla="*/ 353085 w 4101220"/>
              <a:gd name="connsiteY135" fmla="*/ 1982709 h 2426329"/>
              <a:gd name="connsiteX136" fmla="*/ 334978 w 4101220"/>
              <a:gd name="connsiteY136" fmla="*/ 1955549 h 2426329"/>
              <a:gd name="connsiteX137" fmla="*/ 307818 w 4101220"/>
              <a:gd name="connsiteY137" fmla="*/ 1928388 h 2426329"/>
              <a:gd name="connsiteX138" fmla="*/ 244443 w 4101220"/>
              <a:gd name="connsiteY138" fmla="*/ 1846907 h 2426329"/>
              <a:gd name="connsiteX139" fmla="*/ 217283 w 4101220"/>
              <a:gd name="connsiteY139" fmla="*/ 1828800 h 2426329"/>
              <a:gd name="connsiteX140" fmla="*/ 153909 w 4101220"/>
              <a:gd name="connsiteY140" fmla="*/ 1765426 h 2426329"/>
              <a:gd name="connsiteX141" fmla="*/ 117695 w 4101220"/>
              <a:gd name="connsiteY141" fmla="*/ 1711105 h 2426329"/>
              <a:gd name="connsiteX142" fmla="*/ 99588 w 4101220"/>
              <a:gd name="connsiteY142" fmla="*/ 1683945 h 2426329"/>
              <a:gd name="connsiteX143" fmla="*/ 72428 w 4101220"/>
              <a:gd name="connsiteY143" fmla="*/ 1674891 h 2426329"/>
              <a:gd name="connsiteX144" fmla="*/ 18107 w 4101220"/>
              <a:gd name="connsiteY144" fmla="*/ 1593410 h 2426329"/>
              <a:gd name="connsiteX145" fmla="*/ 0 w 4101220"/>
              <a:gd name="connsiteY145" fmla="*/ 1566250 h 2426329"/>
              <a:gd name="connsiteX146" fmla="*/ 9053 w 4101220"/>
              <a:gd name="connsiteY146" fmla="*/ 1294646 h 2426329"/>
              <a:gd name="connsiteX147" fmla="*/ 18107 w 4101220"/>
              <a:gd name="connsiteY147" fmla="*/ 1267485 h 2426329"/>
              <a:gd name="connsiteX148" fmla="*/ 27160 w 4101220"/>
              <a:gd name="connsiteY148" fmla="*/ 1231272 h 2426329"/>
              <a:gd name="connsiteX149" fmla="*/ 45267 w 4101220"/>
              <a:gd name="connsiteY149" fmla="*/ 1176951 h 2426329"/>
              <a:gd name="connsiteX150" fmla="*/ 63374 w 4101220"/>
              <a:gd name="connsiteY150" fmla="*/ 1095470 h 2426329"/>
              <a:gd name="connsiteX151" fmla="*/ 81481 w 4101220"/>
              <a:gd name="connsiteY151" fmla="*/ 1023042 h 2426329"/>
              <a:gd name="connsiteX152" fmla="*/ 99588 w 4101220"/>
              <a:gd name="connsiteY152" fmla="*/ 995881 h 2426329"/>
              <a:gd name="connsiteX153" fmla="*/ 153909 w 4101220"/>
              <a:gd name="connsiteY153" fmla="*/ 950614 h 2426329"/>
              <a:gd name="connsiteX154" fmla="*/ 181069 w 4101220"/>
              <a:gd name="connsiteY154" fmla="*/ 941561 h 2426329"/>
              <a:gd name="connsiteX155" fmla="*/ 208230 w 4101220"/>
              <a:gd name="connsiteY155" fmla="*/ 923454 h 242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4101220" h="2426329">
                <a:moveTo>
                  <a:pt x="36214" y="1013988"/>
                </a:moveTo>
                <a:cubicBezTo>
                  <a:pt x="64833" y="991093"/>
                  <a:pt x="116378" y="952591"/>
                  <a:pt x="135802" y="923454"/>
                </a:cubicBezTo>
                <a:cubicBezTo>
                  <a:pt x="141838" y="914400"/>
                  <a:pt x="145720" y="903458"/>
                  <a:pt x="153909" y="896293"/>
                </a:cubicBezTo>
                <a:cubicBezTo>
                  <a:pt x="170286" y="881963"/>
                  <a:pt x="208230" y="860079"/>
                  <a:pt x="208230" y="860079"/>
                </a:cubicBezTo>
                <a:cubicBezTo>
                  <a:pt x="260125" y="782238"/>
                  <a:pt x="191024" y="873845"/>
                  <a:pt x="253497" y="823866"/>
                </a:cubicBezTo>
                <a:cubicBezTo>
                  <a:pt x="261994" y="817069"/>
                  <a:pt x="264375" y="804838"/>
                  <a:pt x="271604" y="796705"/>
                </a:cubicBezTo>
                <a:cubicBezTo>
                  <a:pt x="288616" y="777566"/>
                  <a:pt x="304619" y="756588"/>
                  <a:pt x="325925" y="742384"/>
                </a:cubicBezTo>
                <a:cubicBezTo>
                  <a:pt x="393364" y="697424"/>
                  <a:pt x="310531" y="755212"/>
                  <a:pt x="380245" y="697117"/>
                </a:cubicBezTo>
                <a:cubicBezTo>
                  <a:pt x="388604" y="690151"/>
                  <a:pt x="399047" y="685976"/>
                  <a:pt x="407406" y="679010"/>
                </a:cubicBezTo>
                <a:cubicBezTo>
                  <a:pt x="417242" y="670814"/>
                  <a:pt x="424730" y="660046"/>
                  <a:pt x="434566" y="651850"/>
                </a:cubicBezTo>
                <a:cubicBezTo>
                  <a:pt x="442925" y="644884"/>
                  <a:pt x="453368" y="640709"/>
                  <a:pt x="461727" y="633743"/>
                </a:cubicBezTo>
                <a:cubicBezTo>
                  <a:pt x="471563" y="625546"/>
                  <a:pt x="479051" y="614779"/>
                  <a:pt x="488887" y="606582"/>
                </a:cubicBezTo>
                <a:cubicBezTo>
                  <a:pt x="537110" y="566396"/>
                  <a:pt x="494215" y="606640"/>
                  <a:pt x="543208" y="579422"/>
                </a:cubicBezTo>
                <a:cubicBezTo>
                  <a:pt x="562231" y="568853"/>
                  <a:pt x="579422" y="555279"/>
                  <a:pt x="597529" y="543208"/>
                </a:cubicBezTo>
                <a:lnTo>
                  <a:pt x="651849" y="506994"/>
                </a:lnTo>
                <a:cubicBezTo>
                  <a:pt x="660903" y="500958"/>
                  <a:pt x="668687" y="492328"/>
                  <a:pt x="679010" y="488887"/>
                </a:cubicBezTo>
                <a:lnTo>
                  <a:pt x="706170" y="479834"/>
                </a:lnTo>
                <a:lnTo>
                  <a:pt x="787651" y="425513"/>
                </a:lnTo>
                <a:lnTo>
                  <a:pt x="814812" y="407406"/>
                </a:lnTo>
                <a:cubicBezTo>
                  <a:pt x="823865" y="401370"/>
                  <a:pt x="831649" y="392740"/>
                  <a:pt x="841972" y="389299"/>
                </a:cubicBezTo>
                <a:lnTo>
                  <a:pt x="869133" y="380246"/>
                </a:lnTo>
                <a:lnTo>
                  <a:pt x="923453" y="344032"/>
                </a:lnTo>
                <a:cubicBezTo>
                  <a:pt x="932507" y="337996"/>
                  <a:pt x="940291" y="329366"/>
                  <a:pt x="950614" y="325925"/>
                </a:cubicBezTo>
                <a:lnTo>
                  <a:pt x="977774" y="316872"/>
                </a:lnTo>
                <a:cubicBezTo>
                  <a:pt x="986828" y="307818"/>
                  <a:pt x="994282" y="296813"/>
                  <a:pt x="1004935" y="289711"/>
                </a:cubicBezTo>
                <a:cubicBezTo>
                  <a:pt x="1012875" y="284417"/>
                  <a:pt x="1024562" y="286517"/>
                  <a:pt x="1032095" y="280658"/>
                </a:cubicBezTo>
                <a:cubicBezTo>
                  <a:pt x="1052308" y="264937"/>
                  <a:pt x="1068309" y="244444"/>
                  <a:pt x="1086416" y="226337"/>
                </a:cubicBezTo>
                <a:cubicBezTo>
                  <a:pt x="1095469" y="217283"/>
                  <a:pt x="1102923" y="206278"/>
                  <a:pt x="1113576" y="199176"/>
                </a:cubicBezTo>
                <a:lnTo>
                  <a:pt x="1195057" y="144856"/>
                </a:lnTo>
                <a:cubicBezTo>
                  <a:pt x="1204111" y="138820"/>
                  <a:pt x="1214524" y="134443"/>
                  <a:pt x="1222218" y="126749"/>
                </a:cubicBezTo>
                <a:cubicBezTo>
                  <a:pt x="1231271" y="117695"/>
                  <a:pt x="1238186" y="105806"/>
                  <a:pt x="1249378" y="99588"/>
                </a:cubicBezTo>
                <a:cubicBezTo>
                  <a:pt x="1266062" y="90319"/>
                  <a:pt x="1285592" y="87517"/>
                  <a:pt x="1303699" y="81481"/>
                </a:cubicBezTo>
                <a:lnTo>
                  <a:pt x="1330859" y="72428"/>
                </a:lnTo>
                <a:lnTo>
                  <a:pt x="1412341" y="18107"/>
                </a:lnTo>
                <a:lnTo>
                  <a:pt x="1439501" y="0"/>
                </a:lnTo>
                <a:cubicBezTo>
                  <a:pt x="1475715" y="3018"/>
                  <a:pt x="1512122" y="4251"/>
                  <a:pt x="1548142" y="9054"/>
                </a:cubicBezTo>
                <a:cubicBezTo>
                  <a:pt x="1557602" y="10315"/>
                  <a:pt x="1565799" y="17243"/>
                  <a:pt x="1575303" y="18107"/>
                </a:cubicBezTo>
                <a:cubicBezTo>
                  <a:pt x="1632485" y="23305"/>
                  <a:pt x="1690000" y="23789"/>
                  <a:pt x="1747319" y="27161"/>
                </a:cubicBezTo>
                <a:lnTo>
                  <a:pt x="1883121" y="36214"/>
                </a:lnTo>
                <a:cubicBezTo>
                  <a:pt x="2010903" y="61772"/>
                  <a:pt x="1859159" y="33856"/>
                  <a:pt x="2145671" y="54321"/>
                </a:cubicBezTo>
                <a:cubicBezTo>
                  <a:pt x="2158082" y="55208"/>
                  <a:pt x="2169684" y="60935"/>
                  <a:pt x="2181885" y="63375"/>
                </a:cubicBezTo>
                <a:cubicBezTo>
                  <a:pt x="2199885" y="66975"/>
                  <a:pt x="2217876" y="71437"/>
                  <a:pt x="2236206" y="72428"/>
                </a:cubicBezTo>
                <a:cubicBezTo>
                  <a:pt x="2329671" y="77480"/>
                  <a:pt x="2423311" y="78463"/>
                  <a:pt x="2516863" y="81481"/>
                </a:cubicBezTo>
                <a:cubicBezTo>
                  <a:pt x="2599956" y="109179"/>
                  <a:pt x="2552192" y="97689"/>
                  <a:pt x="2661719" y="108642"/>
                </a:cubicBezTo>
                <a:lnTo>
                  <a:pt x="2915216" y="99588"/>
                </a:lnTo>
                <a:cubicBezTo>
                  <a:pt x="3170401" y="85794"/>
                  <a:pt x="2880701" y="97607"/>
                  <a:pt x="3041964" y="81481"/>
                </a:cubicBezTo>
                <a:cubicBezTo>
                  <a:pt x="3087107" y="76967"/>
                  <a:pt x="3132499" y="75446"/>
                  <a:pt x="3177766" y="72428"/>
                </a:cubicBezTo>
                <a:cubicBezTo>
                  <a:pt x="3198891" y="75446"/>
                  <a:pt x="3220348" y="76683"/>
                  <a:pt x="3241141" y="81481"/>
                </a:cubicBezTo>
                <a:cubicBezTo>
                  <a:pt x="3259738" y="85773"/>
                  <a:pt x="3295461" y="99588"/>
                  <a:pt x="3295461" y="99588"/>
                </a:cubicBezTo>
                <a:cubicBezTo>
                  <a:pt x="3304515" y="105624"/>
                  <a:pt x="3312679" y="113276"/>
                  <a:pt x="3322622" y="117695"/>
                </a:cubicBezTo>
                <a:cubicBezTo>
                  <a:pt x="3340063" y="125447"/>
                  <a:pt x="3376942" y="135802"/>
                  <a:pt x="3376942" y="135802"/>
                </a:cubicBezTo>
                <a:cubicBezTo>
                  <a:pt x="3463585" y="222445"/>
                  <a:pt x="3352652" y="119610"/>
                  <a:pt x="3431263" y="172016"/>
                </a:cubicBezTo>
                <a:cubicBezTo>
                  <a:pt x="3441916" y="179118"/>
                  <a:pt x="3448317" y="191315"/>
                  <a:pt x="3458424" y="199176"/>
                </a:cubicBezTo>
                <a:cubicBezTo>
                  <a:pt x="3511077" y="240129"/>
                  <a:pt x="3507489" y="233638"/>
                  <a:pt x="3567065" y="253497"/>
                </a:cubicBezTo>
                <a:lnTo>
                  <a:pt x="3621386" y="271604"/>
                </a:lnTo>
                <a:lnTo>
                  <a:pt x="3648546" y="280658"/>
                </a:lnTo>
                <a:cubicBezTo>
                  <a:pt x="3671980" y="304091"/>
                  <a:pt x="3697543" y="333204"/>
                  <a:pt x="3730028" y="344032"/>
                </a:cubicBezTo>
                <a:lnTo>
                  <a:pt x="3757188" y="353085"/>
                </a:lnTo>
                <a:cubicBezTo>
                  <a:pt x="3805471" y="425511"/>
                  <a:pt x="3742101" y="337999"/>
                  <a:pt x="3802455" y="398353"/>
                </a:cubicBezTo>
                <a:cubicBezTo>
                  <a:pt x="3810149" y="406047"/>
                  <a:pt x="3812868" y="417819"/>
                  <a:pt x="3820562" y="425513"/>
                </a:cubicBezTo>
                <a:cubicBezTo>
                  <a:pt x="3828256" y="433207"/>
                  <a:pt x="3839590" y="436391"/>
                  <a:pt x="3847723" y="443620"/>
                </a:cubicBezTo>
                <a:cubicBezTo>
                  <a:pt x="3866862" y="460632"/>
                  <a:pt x="3880737" y="483737"/>
                  <a:pt x="3902043" y="497941"/>
                </a:cubicBezTo>
                <a:lnTo>
                  <a:pt x="3956364" y="534155"/>
                </a:lnTo>
                <a:cubicBezTo>
                  <a:pt x="3962400" y="543208"/>
                  <a:pt x="3965974" y="554518"/>
                  <a:pt x="3974471" y="561315"/>
                </a:cubicBezTo>
                <a:cubicBezTo>
                  <a:pt x="3981923" y="567277"/>
                  <a:pt x="3993096" y="566101"/>
                  <a:pt x="4001632" y="570369"/>
                </a:cubicBezTo>
                <a:cubicBezTo>
                  <a:pt x="4026840" y="582973"/>
                  <a:pt x="4035930" y="595614"/>
                  <a:pt x="4055952" y="615636"/>
                </a:cubicBezTo>
                <a:cubicBezTo>
                  <a:pt x="4061988" y="633743"/>
                  <a:pt x="4069430" y="651440"/>
                  <a:pt x="4074059" y="669957"/>
                </a:cubicBezTo>
                <a:cubicBezTo>
                  <a:pt x="4077077" y="682028"/>
                  <a:pt x="4080414" y="694024"/>
                  <a:pt x="4083113" y="706171"/>
                </a:cubicBezTo>
                <a:cubicBezTo>
                  <a:pt x="4086451" y="721192"/>
                  <a:pt x="4088434" y="736510"/>
                  <a:pt x="4092166" y="751438"/>
                </a:cubicBezTo>
                <a:cubicBezTo>
                  <a:pt x="4094481" y="760696"/>
                  <a:pt x="4098202" y="769545"/>
                  <a:pt x="4101220" y="778598"/>
                </a:cubicBezTo>
                <a:cubicBezTo>
                  <a:pt x="4098202" y="820848"/>
                  <a:pt x="4102439" y="864254"/>
                  <a:pt x="4092166" y="905347"/>
                </a:cubicBezTo>
                <a:cubicBezTo>
                  <a:pt x="4089527" y="915903"/>
                  <a:pt x="4073138" y="916225"/>
                  <a:pt x="4065006" y="923454"/>
                </a:cubicBezTo>
                <a:cubicBezTo>
                  <a:pt x="4045867" y="940467"/>
                  <a:pt x="4024889" y="956469"/>
                  <a:pt x="4010685" y="977775"/>
                </a:cubicBezTo>
                <a:cubicBezTo>
                  <a:pt x="3973374" y="1033741"/>
                  <a:pt x="4014800" y="979147"/>
                  <a:pt x="3965418" y="1023042"/>
                </a:cubicBezTo>
                <a:cubicBezTo>
                  <a:pt x="3946279" y="1040055"/>
                  <a:pt x="3925301" y="1056057"/>
                  <a:pt x="3911097" y="1077363"/>
                </a:cubicBezTo>
                <a:cubicBezTo>
                  <a:pt x="3905061" y="1086416"/>
                  <a:pt x="3900684" y="1096829"/>
                  <a:pt x="3892990" y="1104523"/>
                </a:cubicBezTo>
                <a:cubicBezTo>
                  <a:pt x="3885296" y="1112217"/>
                  <a:pt x="3874189" y="1115664"/>
                  <a:pt x="3865830" y="1122630"/>
                </a:cubicBezTo>
                <a:cubicBezTo>
                  <a:pt x="3776844" y="1196784"/>
                  <a:pt x="3891774" y="1105738"/>
                  <a:pt x="3820562" y="1176951"/>
                </a:cubicBezTo>
                <a:cubicBezTo>
                  <a:pt x="3812868" y="1184645"/>
                  <a:pt x="3801761" y="1188092"/>
                  <a:pt x="3793402" y="1195058"/>
                </a:cubicBezTo>
                <a:cubicBezTo>
                  <a:pt x="3704400" y="1269225"/>
                  <a:pt x="3819357" y="1178156"/>
                  <a:pt x="3748135" y="1249378"/>
                </a:cubicBezTo>
                <a:cubicBezTo>
                  <a:pt x="3740441" y="1257072"/>
                  <a:pt x="3730028" y="1261449"/>
                  <a:pt x="3720974" y="1267485"/>
                </a:cubicBezTo>
                <a:cubicBezTo>
                  <a:pt x="3703170" y="1294191"/>
                  <a:pt x="3701848" y="1300022"/>
                  <a:pt x="3675707" y="1321806"/>
                </a:cubicBezTo>
                <a:cubicBezTo>
                  <a:pt x="3667348" y="1328772"/>
                  <a:pt x="3656905" y="1332947"/>
                  <a:pt x="3648546" y="1339913"/>
                </a:cubicBezTo>
                <a:cubicBezTo>
                  <a:pt x="3559562" y="1414067"/>
                  <a:pt x="3674490" y="1323023"/>
                  <a:pt x="3603279" y="1394234"/>
                </a:cubicBezTo>
                <a:cubicBezTo>
                  <a:pt x="3548852" y="1448661"/>
                  <a:pt x="3597841" y="1352600"/>
                  <a:pt x="3521798" y="1466662"/>
                </a:cubicBezTo>
                <a:cubicBezTo>
                  <a:pt x="3489487" y="1515128"/>
                  <a:pt x="3511385" y="1486128"/>
                  <a:pt x="3449370" y="1548143"/>
                </a:cubicBezTo>
                <a:lnTo>
                  <a:pt x="3395049" y="1602464"/>
                </a:lnTo>
                <a:cubicBezTo>
                  <a:pt x="3385996" y="1611517"/>
                  <a:pt x="3378542" y="1622522"/>
                  <a:pt x="3367889" y="1629624"/>
                </a:cubicBezTo>
                <a:lnTo>
                  <a:pt x="3340729" y="1647731"/>
                </a:lnTo>
                <a:cubicBezTo>
                  <a:pt x="3324634" y="1671874"/>
                  <a:pt x="3319591" y="1683284"/>
                  <a:pt x="3295461" y="1702052"/>
                </a:cubicBezTo>
                <a:cubicBezTo>
                  <a:pt x="3278284" y="1715412"/>
                  <a:pt x="3259248" y="1726195"/>
                  <a:pt x="3241141" y="1738266"/>
                </a:cubicBezTo>
                <a:cubicBezTo>
                  <a:pt x="3232087" y="1744302"/>
                  <a:pt x="3221674" y="1748679"/>
                  <a:pt x="3213980" y="1756373"/>
                </a:cubicBezTo>
                <a:lnTo>
                  <a:pt x="3159659" y="1810693"/>
                </a:lnTo>
                <a:cubicBezTo>
                  <a:pt x="3150605" y="1819747"/>
                  <a:pt x="3143152" y="1830752"/>
                  <a:pt x="3132499" y="1837854"/>
                </a:cubicBezTo>
                <a:lnTo>
                  <a:pt x="3051018" y="1892175"/>
                </a:lnTo>
                <a:lnTo>
                  <a:pt x="3023857" y="1910281"/>
                </a:lnTo>
                <a:cubicBezTo>
                  <a:pt x="3017821" y="1919335"/>
                  <a:pt x="3013444" y="1929748"/>
                  <a:pt x="3005750" y="1937442"/>
                </a:cubicBezTo>
                <a:cubicBezTo>
                  <a:pt x="2988200" y="1954993"/>
                  <a:pt x="2973521" y="1957239"/>
                  <a:pt x="2951430" y="1964602"/>
                </a:cubicBezTo>
                <a:cubicBezTo>
                  <a:pt x="2883988" y="2009563"/>
                  <a:pt x="2966826" y="1951773"/>
                  <a:pt x="2897109" y="2009870"/>
                </a:cubicBezTo>
                <a:cubicBezTo>
                  <a:pt x="2888750" y="2016836"/>
                  <a:pt x="2878081" y="2020747"/>
                  <a:pt x="2869948" y="2027976"/>
                </a:cubicBezTo>
                <a:cubicBezTo>
                  <a:pt x="2850809" y="2044988"/>
                  <a:pt x="2840470" y="2076086"/>
                  <a:pt x="2815628" y="2082297"/>
                </a:cubicBezTo>
                <a:cubicBezTo>
                  <a:pt x="2770156" y="2093666"/>
                  <a:pt x="2791218" y="2087416"/>
                  <a:pt x="2752253" y="2100404"/>
                </a:cubicBezTo>
                <a:cubicBezTo>
                  <a:pt x="2734146" y="2112475"/>
                  <a:pt x="2718578" y="2129736"/>
                  <a:pt x="2697933" y="2136618"/>
                </a:cubicBezTo>
                <a:cubicBezTo>
                  <a:pt x="2688879" y="2139636"/>
                  <a:pt x="2679308" y="2141404"/>
                  <a:pt x="2670772" y="2145672"/>
                </a:cubicBezTo>
                <a:cubicBezTo>
                  <a:pt x="2661040" y="2150538"/>
                  <a:pt x="2653555" y="2159359"/>
                  <a:pt x="2643612" y="2163778"/>
                </a:cubicBezTo>
                <a:cubicBezTo>
                  <a:pt x="2626171" y="2171530"/>
                  <a:pt x="2607398" y="2175849"/>
                  <a:pt x="2589291" y="2181885"/>
                </a:cubicBezTo>
                <a:cubicBezTo>
                  <a:pt x="2580238" y="2184903"/>
                  <a:pt x="2570071" y="2185645"/>
                  <a:pt x="2562131" y="2190939"/>
                </a:cubicBezTo>
                <a:cubicBezTo>
                  <a:pt x="2519089" y="2219633"/>
                  <a:pt x="2545292" y="2205606"/>
                  <a:pt x="2480649" y="2227153"/>
                </a:cubicBezTo>
                <a:lnTo>
                  <a:pt x="2453489" y="2236206"/>
                </a:lnTo>
                <a:cubicBezTo>
                  <a:pt x="2444436" y="2239224"/>
                  <a:pt x="2435742" y="2243691"/>
                  <a:pt x="2426329" y="2245260"/>
                </a:cubicBezTo>
                <a:cubicBezTo>
                  <a:pt x="2389613" y="2251379"/>
                  <a:pt x="2369564" y="2253236"/>
                  <a:pt x="2335794" y="2263367"/>
                </a:cubicBezTo>
                <a:cubicBezTo>
                  <a:pt x="2317513" y="2268852"/>
                  <a:pt x="2299580" y="2275438"/>
                  <a:pt x="2281473" y="2281474"/>
                </a:cubicBezTo>
                <a:lnTo>
                  <a:pt x="2172832" y="2317687"/>
                </a:lnTo>
                <a:lnTo>
                  <a:pt x="2118511" y="2335794"/>
                </a:lnTo>
                <a:cubicBezTo>
                  <a:pt x="2109457" y="2338812"/>
                  <a:pt x="2100890" y="2344603"/>
                  <a:pt x="2091350" y="2344848"/>
                </a:cubicBezTo>
                <a:lnTo>
                  <a:pt x="1738265" y="2353901"/>
                </a:lnTo>
                <a:lnTo>
                  <a:pt x="1602463" y="2399169"/>
                </a:lnTo>
                <a:lnTo>
                  <a:pt x="1575303" y="2408222"/>
                </a:lnTo>
                <a:cubicBezTo>
                  <a:pt x="1566249" y="2411240"/>
                  <a:pt x="1557590" y="2415926"/>
                  <a:pt x="1548142" y="2417276"/>
                </a:cubicBezTo>
                <a:lnTo>
                  <a:pt x="1484768" y="2426329"/>
                </a:lnTo>
                <a:lnTo>
                  <a:pt x="1068309" y="2417276"/>
                </a:lnTo>
                <a:cubicBezTo>
                  <a:pt x="1052763" y="2416654"/>
                  <a:pt x="983793" y="2392121"/>
                  <a:pt x="977774" y="2390115"/>
                </a:cubicBezTo>
                <a:lnTo>
                  <a:pt x="950614" y="2381062"/>
                </a:lnTo>
                <a:cubicBezTo>
                  <a:pt x="899125" y="2329573"/>
                  <a:pt x="948703" y="2371053"/>
                  <a:pt x="896293" y="2344848"/>
                </a:cubicBezTo>
                <a:cubicBezTo>
                  <a:pt x="886561" y="2339982"/>
                  <a:pt x="879076" y="2331160"/>
                  <a:pt x="869133" y="2326741"/>
                </a:cubicBezTo>
                <a:cubicBezTo>
                  <a:pt x="851692" y="2318989"/>
                  <a:pt x="814812" y="2308634"/>
                  <a:pt x="814812" y="2308634"/>
                </a:cubicBezTo>
                <a:lnTo>
                  <a:pt x="760491" y="2272420"/>
                </a:lnTo>
                <a:cubicBezTo>
                  <a:pt x="751438" y="2266384"/>
                  <a:pt x="743653" y="2257754"/>
                  <a:pt x="733331" y="2254313"/>
                </a:cubicBezTo>
                <a:lnTo>
                  <a:pt x="651849" y="2227153"/>
                </a:lnTo>
                <a:cubicBezTo>
                  <a:pt x="626681" y="2218764"/>
                  <a:pt x="618588" y="2218711"/>
                  <a:pt x="597529" y="2199992"/>
                </a:cubicBezTo>
                <a:cubicBezTo>
                  <a:pt x="578390" y="2182980"/>
                  <a:pt x="564514" y="2159876"/>
                  <a:pt x="543208" y="2145672"/>
                </a:cubicBezTo>
                <a:cubicBezTo>
                  <a:pt x="534154" y="2139636"/>
                  <a:pt x="524180" y="2134794"/>
                  <a:pt x="516047" y="2127565"/>
                </a:cubicBezTo>
                <a:cubicBezTo>
                  <a:pt x="496908" y="2110553"/>
                  <a:pt x="479834" y="2091351"/>
                  <a:pt x="461727" y="2073244"/>
                </a:cubicBezTo>
                <a:cubicBezTo>
                  <a:pt x="452673" y="2064190"/>
                  <a:pt x="446713" y="2050132"/>
                  <a:pt x="434566" y="2046083"/>
                </a:cubicBezTo>
                <a:lnTo>
                  <a:pt x="407406" y="2037030"/>
                </a:lnTo>
                <a:cubicBezTo>
                  <a:pt x="389299" y="2018923"/>
                  <a:pt x="367289" y="2004015"/>
                  <a:pt x="353085" y="1982709"/>
                </a:cubicBezTo>
                <a:cubicBezTo>
                  <a:pt x="347049" y="1973656"/>
                  <a:pt x="341944" y="1963908"/>
                  <a:pt x="334978" y="1955549"/>
                </a:cubicBezTo>
                <a:cubicBezTo>
                  <a:pt x="326781" y="1945713"/>
                  <a:pt x="315679" y="1938495"/>
                  <a:pt x="307818" y="1928388"/>
                </a:cubicBezTo>
                <a:cubicBezTo>
                  <a:pt x="270628" y="1880572"/>
                  <a:pt x="283387" y="1879361"/>
                  <a:pt x="244443" y="1846907"/>
                </a:cubicBezTo>
                <a:cubicBezTo>
                  <a:pt x="236084" y="1839941"/>
                  <a:pt x="226336" y="1834836"/>
                  <a:pt x="217283" y="1828800"/>
                </a:cubicBezTo>
                <a:cubicBezTo>
                  <a:pt x="175775" y="1766539"/>
                  <a:pt x="201714" y="1781360"/>
                  <a:pt x="153909" y="1765426"/>
                </a:cubicBezTo>
                <a:lnTo>
                  <a:pt x="117695" y="1711105"/>
                </a:lnTo>
                <a:cubicBezTo>
                  <a:pt x="111659" y="1702052"/>
                  <a:pt x="109910" y="1687386"/>
                  <a:pt x="99588" y="1683945"/>
                </a:cubicBezTo>
                <a:lnTo>
                  <a:pt x="72428" y="1674891"/>
                </a:lnTo>
                <a:lnTo>
                  <a:pt x="18107" y="1593410"/>
                </a:lnTo>
                <a:lnTo>
                  <a:pt x="0" y="1566250"/>
                </a:lnTo>
                <a:cubicBezTo>
                  <a:pt x="3018" y="1475715"/>
                  <a:pt x="3573" y="1385065"/>
                  <a:pt x="9053" y="1294646"/>
                </a:cubicBezTo>
                <a:cubicBezTo>
                  <a:pt x="9630" y="1285120"/>
                  <a:pt x="15485" y="1276661"/>
                  <a:pt x="18107" y="1267485"/>
                </a:cubicBezTo>
                <a:cubicBezTo>
                  <a:pt x="21525" y="1255521"/>
                  <a:pt x="23585" y="1243190"/>
                  <a:pt x="27160" y="1231272"/>
                </a:cubicBezTo>
                <a:cubicBezTo>
                  <a:pt x="32644" y="1212990"/>
                  <a:pt x="42129" y="1195778"/>
                  <a:pt x="45267" y="1176951"/>
                </a:cubicBezTo>
                <a:cubicBezTo>
                  <a:pt x="70181" y="1027477"/>
                  <a:pt x="41087" y="1184618"/>
                  <a:pt x="63374" y="1095470"/>
                </a:cubicBezTo>
                <a:cubicBezTo>
                  <a:pt x="68538" y="1074814"/>
                  <a:pt x="71135" y="1043734"/>
                  <a:pt x="81481" y="1023042"/>
                </a:cubicBezTo>
                <a:cubicBezTo>
                  <a:pt x="86347" y="1013310"/>
                  <a:pt x="92622" y="1004240"/>
                  <a:pt x="99588" y="995881"/>
                </a:cubicBezTo>
                <a:cubicBezTo>
                  <a:pt x="113890" y="978718"/>
                  <a:pt x="133561" y="960788"/>
                  <a:pt x="153909" y="950614"/>
                </a:cubicBezTo>
                <a:cubicBezTo>
                  <a:pt x="162445" y="946346"/>
                  <a:pt x="172016" y="944579"/>
                  <a:pt x="181069" y="941561"/>
                </a:cubicBezTo>
                <a:lnTo>
                  <a:pt x="208230" y="923454"/>
                </a:ln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973510" y="1640537"/>
            <a:ext cx="362600" cy="461665"/>
          </a:xfrm>
          <a:prstGeom prst="rect">
            <a:avLst/>
          </a:prstGeom>
          <a:noFill/>
        </p:spPr>
        <p:txBody>
          <a:bodyPr wrap="none" rtlCol="0">
            <a:spAutoFit/>
          </a:bodyPr>
          <a:lstStyle/>
          <a:p>
            <a:r>
              <a:rPr lang="en-US" sz="2400" i="1" dirty="0" smtClean="0">
                <a:solidFill>
                  <a:schemeClr val="bg1"/>
                </a:solidFill>
              </a:rPr>
              <a:t>A</a:t>
            </a:r>
            <a:endParaRPr lang="en-US" sz="2400" i="1" dirty="0">
              <a:solidFill>
                <a:schemeClr val="bg1"/>
              </a:solidFill>
            </a:endParaRPr>
          </a:p>
        </p:txBody>
      </p:sp>
      <p:sp>
        <p:nvSpPr>
          <p:cNvPr id="8" name="TextBox 7"/>
          <p:cNvSpPr txBox="1"/>
          <p:nvPr/>
        </p:nvSpPr>
        <p:spPr>
          <a:xfrm>
            <a:off x="3154810" y="4318503"/>
            <a:ext cx="362600" cy="461665"/>
          </a:xfrm>
          <a:prstGeom prst="rect">
            <a:avLst/>
          </a:prstGeom>
          <a:noFill/>
        </p:spPr>
        <p:txBody>
          <a:bodyPr wrap="none" rtlCol="0">
            <a:spAutoFit/>
          </a:bodyPr>
          <a:lstStyle/>
          <a:p>
            <a:r>
              <a:rPr lang="en-US" sz="2400" i="1" dirty="0" smtClean="0">
                <a:solidFill>
                  <a:schemeClr val="bg1"/>
                </a:solidFill>
              </a:rPr>
              <a:t>A</a:t>
            </a:r>
            <a:endParaRPr lang="en-US" sz="2400" i="1" dirty="0">
              <a:solidFill>
                <a:schemeClr val="bg1"/>
              </a:solidFill>
            </a:endParaRPr>
          </a:p>
        </p:txBody>
      </p:sp>
      <p:sp>
        <p:nvSpPr>
          <p:cNvPr id="9" name="TextBox 8"/>
          <p:cNvSpPr txBox="1"/>
          <p:nvPr/>
        </p:nvSpPr>
        <p:spPr>
          <a:xfrm>
            <a:off x="1620109" y="3048000"/>
            <a:ext cx="362600" cy="461665"/>
          </a:xfrm>
          <a:prstGeom prst="rect">
            <a:avLst/>
          </a:prstGeom>
          <a:noFill/>
        </p:spPr>
        <p:txBody>
          <a:bodyPr wrap="none" rtlCol="0">
            <a:spAutoFit/>
          </a:bodyPr>
          <a:lstStyle/>
          <a:p>
            <a:r>
              <a:rPr lang="en-US" sz="2400" i="1" dirty="0" smtClean="0">
                <a:solidFill>
                  <a:schemeClr val="bg1"/>
                </a:solidFill>
              </a:rPr>
              <a:t>B</a:t>
            </a:r>
            <a:endParaRPr lang="en-US" sz="2400" i="1" dirty="0">
              <a:solidFill>
                <a:schemeClr val="bg1"/>
              </a:solidFill>
            </a:endParaRPr>
          </a:p>
        </p:txBody>
      </p:sp>
      <p:sp>
        <p:nvSpPr>
          <p:cNvPr id="10" name="TextBox 9"/>
          <p:cNvSpPr txBox="1"/>
          <p:nvPr/>
        </p:nvSpPr>
        <p:spPr>
          <a:xfrm>
            <a:off x="6117879" y="2286000"/>
            <a:ext cx="362600" cy="461665"/>
          </a:xfrm>
          <a:prstGeom prst="rect">
            <a:avLst/>
          </a:prstGeom>
          <a:noFill/>
        </p:spPr>
        <p:txBody>
          <a:bodyPr wrap="none" rtlCol="0">
            <a:spAutoFit/>
          </a:bodyPr>
          <a:lstStyle/>
          <a:p>
            <a:r>
              <a:rPr lang="en-US" sz="2400" i="1" dirty="0" smtClean="0">
                <a:solidFill>
                  <a:schemeClr val="bg1"/>
                </a:solidFill>
              </a:rPr>
              <a:t>B</a:t>
            </a:r>
            <a:endParaRPr lang="en-US" sz="2400" i="1" dirty="0">
              <a:solidFill>
                <a:schemeClr val="bg1"/>
              </a:solidFill>
            </a:endParaRPr>
          </a:p>
        </p:txBody>
      </p:sp>
      <p:sp>
        <p:nvSpPr>
          <p:cNvPr id="12" name="TextBox 11"/>
          <p:cNvSpPr txBox="1"/>
          <p:nvPr/>
        </p:nvSpPr>
        <p:spPr>
          <a:xfrm>
            <a:off x="457200" y="443360"/>
            <a:ext cx="442750" cy="646331"/>
          </a:xfrm>
          <a:prstGeom prst="rect">
            <a:avLst/>
          </a:prstGeom>
          <a:solidFill>
            <a:schemeClr val="tx1"/>
          </a:solidFill>
        </p:spPr>
        <p:txBody>
          <a:bodyPr wrap="none" rtlCol="0">
            <a:spAutoFit/>
          </a:bodyPr>
          <a:lstStyle/>
          <a:p>
            <a:r>
              <a:rPr lang="en-US" sz="3600" b="1" dirty="0" smtClean="0">
                <a:solidFill>
                  <a:schemeClr val="bg1"/>
                </a:solidFill>
              </a:rPr>
              <a:t>B</a:t>
            </a:r>
            <a:endParaRPr lang="en-US" sz="3600" b="1" dirty="0">
              <a:solidFill>
                <a:schemeClr val="bg1"/>
              </a:solidFill>
            </a:endParaRPr>
          </a:p>
        </p:txBody>
      </p:sp>
      <p:sp>
        <p:nvSpPr>
          <p:cNvPr id="11" name="TextBox 10"/>
          <p:cNvSpPr txBox="1"/>
          <p:nvPr/>
        </p:nvSpPr>
        <p:spPr>
          <a:xfrm>
            <a:off x="-44078" y="2185254"/>
            <a:ext cx="952761" cy="830997"/>
          </a:xfrm>
          <a:prstGeom prst="rect">
            <a:avLst/>
          </a:prstGeom>
          <a:solidFill>
            <a:schemeClr val="tx1"/>
          </a:solidFill>
        </p:spPr>
        <p:txBody>
          <a:bodyPr wrap="none" rtlCol="0">
            <a:spAutoFit/>
          </a:bodyPr>
          <a:lstStyle/>
          <a:p>
            <a:r>
              <a:rPr lang="en-US" sz="2400" dirty="0">
                <a:solidFill>
                  <a:schemeClr val="bg1"/>
                </a:solidFill>
              </a:rPr>
              <a:t>D</a:t>
            </a:r>
            <a:r>
              <a:rPr lang="en-US" sz="2400" dirty="0" smtClean="0">
                <a:solidFill>
                  <a:schemeClr val="bg1"/>
                </a:solidFill>
              </a:rPr>
              <a:t>epth</a:t>
            </a:r>
          </a:p>
          <a:p>
            <a:r>
              <a:rPr lang="en-US" sz="2400" dirty="0">
                <a:solidFill>
                  <a:schemeClr val="bg1"/>
                </a:solidFill>
              </a:rPr>
              <a:t>i</a:t>
            </a:r>
            <a:r>
              <a:rPr lang="en-US" sz="2400" dirty="0" smtClean="0">
                <a:solidFill>
                  <a:schemeClr val="bg1"/>
                </a:solidFill>
              </a:rPr>
              <a:t>n cm</a:t>
            </a:r>
            <a:endParaRPr lang="en-US" sz="2400" dirty="0">
              <a:solidFill>
                <a:schemeClr val="bg1"/>
              </a:solidFill>
            </a:endParaRPr>
          </a:p>
        </p:txBody>
      </p:sp>
      <p:cxnSp>
        <p:nvCxnSpPr>
          <p:cNvPr id="14" name="Straight Arrow Connector 13"/>
          <p:cNvCxnSpPr/>
          <p:nvPr/>
        </p:nvCxnSpPr>
        <p:spPr>
          <a:xfrm flipH="1" flipV="1">
            <a:off x="343653" y="2000175"/>
            <a:ext cx="177298" cy="204054"/>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381000" y="2964109"/>
            <a:ext cx="152400" cy="195518"/>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336110" y="387385"/>
            <a:ext cx="870751" cy="584775"/>
          </a:xfrm>
          <a:prstGeom prst="rect">
            <a:avLst/>
          </a:prstGeom>
          <a:solidFill>
            <a:schemeClr val="tx1"/>
          </a:solidFill>
        </p:spPr>
        <p:txBody>
          <a:bodyPr wrap="none" rtlCol="0">
            <a:spAutoFit/>
          </a:bodyPr>
          <a:lstStyle/>
          <a:p>
            <a:r>
              <a:rPr lang="en-US" sz="3200" dirty="0" smtClean="0">
                <a:solidFill>
                  <a:schemeClr val="bg1"/>
                </a:solidFill>
              </a:rPr>
              <a:t>Skin</a:t>
            </a:r>
            <a:endParaRPr lang="en-US" sz="3200" dirty="0">
              <a:solidFill>
                <a:schemeClr val="bg1"/>
              </a:solidFill>
            </a:endParaRPr>
          </a:p>
        </p:txBody>
      </p:sp>
      <p:sp>
        <p:nvSpPr>
          <p:cNvPr id="15" name="TextBox 14"/>
          <p:cNvSpPr txBox="1"/>
          <p:nvPr/>
        </p:nvSpPr>
        <p:spPr>
          <a:xfrm>
            <a:off x="8610600" y="10076"/>
            <a:ext cx="533400" cy="523220"/>
          </a:xfrm>
          <a:prstGeom prst="rect">
            <a:avLst/>
          </a:prstGeom>
          <a:noFill/>
        </p:spPr>
        <p:txBody>
          <a:bodyPr wrap="square" rtlCol="0">
            <a:spAutoFit/>
          </a:bodyPr>
          <a:lstStyle/>
          <a:p>
            <a:r>
              <a:rPr lang="en-US" sz="2800" dirty="0" smtClean="0">
                <a:solidFill>
                  <a:schemeClr val="bg1"/>
                </a:solidFill>
              </a:rPr>
              <a:t>3</a:t>
            </a:r>
            <a:endParaRPr lang="en-US" sz="2800" dirty="0">
              <a:solidFill>
                <a:schemeClr val="bg1"/>
              </a:solidFill>
            </a:endParaRPr>
          </a:p>
        </p:txBody>
      </p:sp>
    </p:spTree>
    <p:extLst>
      <p:ext uri="{BB962C8B-B14F-4D97-AF65-F5344CB8AC3E}">
        <p14:creationId xmlns:p14="http://schemas.microsoft.com/office/powerpoint/2010/main" val="41098581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914400"/>
            <a:ext cx="9448800" cy="9448800"/>
          </a:xfrm>
          <a:prstGeom prst="rect">
            <a:avLst/>
          </a:prstGeom>
        </p:spPr>
      </p:pic>
      <p:sp>
        <p:nvSpPr>
          <p:cNvPr id="4" name="Rectangle 3"/>
          <p:cNvSpPr/>
          <p:nvPr/>
        </p:nvSpPr>
        <p:spPr>
          <a:xfrm>
            <a:off x="1600200" y="277199"/>
            <a:ext cx="7315200" cy="830997"/>
          </a:xfrm>
          <a:prstGeom prst="rect">
            <a:avLst/>
          </a:prstGeom>
          <a:solidFill>
            <a:schemeClr val="tx1"/>
          </a:solidFill>
          <a:ln>
            <a:noFill/>
          </a:ln>
        </p:spPr>
        <p:txBody>
          <a:bodyPr wrap="square">
            <a:spAutoFit/>
          </a:bodyPr>
          <a:lstStyle/>
          <a:p>
            <a:pPr algn="ctr"/>
            <a:r>
              <a:rPr lang="en-US" sz="2400" dirty="0" smtClean="0">
                <a:solidFill>
                  <a:schemeClr val="bg1"/>
                </a:solidFill>
              </a:rPr>
              <a:t>chronic </a:t>
            </a:r>
            <a:r>
              <a:rPr lang="en-US" sz="2400" dirty="0">
                <a:solidFill>
                  <a:schemeClr val="bg1"/>
                </a:solidFill>
              </a:rPr>
              <a:t>parotitis with atrophy of </a:t>
            </a:r>
            <a:r>
              <a:rPr lang="en-US" sz="2400" dirty="0" smtClean="0">
                <a:solidFill>
                  <a:schemeClr val="bg1"/>
                </a:solidFill>
              </a:rPr>
              <a:t>the left </a:t>
            </a:r>
            <a:r>
              <a:rPr lang="en-US" sz="2400" dirty="0">
                <a:solidFill>
                  <a:schemeClr val="bg1"/>
                </a:solidFill>
              </a:rPr>
              <a:t>parotid gland and a single sialolith. </a:t>
            </a:r>
            <a:r>
              <a:rPr lang="en-US" dirty="0">
                <a:solidFill>
                  <a:schemeClr val="bg1"/>
                </a:solidFill>
              </a:rPr>
              <a:t> </a:t>
            </a:r>
          </a:p>
        </p:txBody>
      </p:sp>
      <p:cxnSp>
        <p:nvCxnSpPr>
          <p:cNvPr id="6" name="Curved Connector 5"/>
          <p:cNvCxnSpPr/>
          <p:nvPr/>
        </p:nvCxnSpPr>
        <p:spPr>
          <a:xfrm rot="16200000" flipH="1">
            <a:off x="5705194" y="1597592"/>
            <a:ext cx="1696010" cy="914399"/>
          </a:xfrm>
          <a:prstGeom prst="curvedConnector3">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30934" y="914400"/>
            <a:ext cx="1483483" cy="584775"/>
          </a:xfrm>
          <a:prstGeom prst="rect">
            <a:avLst/>
          </a:prstGeom>
        </p:spPr>
        <p:txBody>
          <a:bodyPr wrap="none">
            <a:spAutoFit/>
          </a:bodyPr>
          <a:lstStyle/>
          <a:p>
            <a:r>
              <a:rPr lang="en-US" sz="3200" b="1" dirty="0" smtClean="0">
                <a:solidFill>
                  <a:schemeClr val="bg1"/>
                </a:solidFill>
              </a:rPr>
              <a:t>June CT</a:t>
            </a:r>
            <a:endParaRPr lang="en-US" sz="3200" dirty="0"/>
          </a:p>
        </p:txBody>
      </p:sp>
      <p:sp>
        <p:nvSpPr>
          <p:cNvPr id="18" name="TextBox 1"/>
          <p:cNvSpPr txBox="1"/>
          <p:nvPr/>
        </p:nvSpPr>
        <p:spPr>
          <a:xfrm>
            <a:off x="130753" y="46366"/>
            <a:ext cx="465192"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A</a:t>
            </a:r>
            <a:endParaRPr lang="en-US" sz="3600" b="1" dirty="0">
              <a:solidFill>
                <a:schemeClr val="bg1"/>
              </a:solidFill>
            </a:endParaRPr>
          </a:p>
        </p:txBody>
      </p:sp>
      <p:sp>
        <p:nvSpPr>
          <p:cNvPr id="8" name="TextBox 7"/>
          <p:cNvSpPr txBox="1"/>
          <p:nvPr/>
        </p:nvSpPr>
        <p:spPr>
          <a:xfrm>
            <a:off x="8001000" y="846586"/>
            <a:ext cx="638479" cy="523220"/>
          </a:xfrm>
          <a:prstGeom prst="rect">
            <a:avLst/>
          </a:prstGeom>
          <a:noFill/>
        </p:spPr>
        <p:txBody>
          <a:bodyPr wrap="square" rtlCol="0">
            <a:spAutoFit/>
          </a:bodyPr>
          <a:lstStyle/>
          <a:p>
            <a:r>
              <a:rPr lang="en-US" sz="2800" dirty="0" smtClean="0">
                <a:solidFill>
                  <a:schemeClr val="bg1"/>
                </a:solidFill>
              </a:rPr>
              <a:t>15</a:t>
            </a:r>
            <a:endParaRPr lang="en-US" sz="2800" dirty="0">
              <a:solidFill>
                <a:schemeClr val="bg1"/>
              </a:solidFill>
            </a:endParaRPr>
          </a:p>
        </p:txBody>
      </p:sp>
    </p:spTree>
    <p:extLst>
      <p:ext uri="{BB962C8B-B14F-4D97-AF65-F5344CB8AC3E}">
        <p14:creationId xmlns:p14="http://schemas.microsoft.com/office/powerpoint/2010/main" val="12707698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34829"/>
            <a:ext cx="9220200" cy="7624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00200" y="1828800"/>
            <a:ext cx="2574359" cy="584775"/>
          </a:xfrm>
          <a:prstGeom prst="rect">
            <a:avLst/>
          </a:prstGeom>
          <a:noFill/>
        </p:spPr>
        <p:txBody>
          <a:bodyPr wrap="none" rtlCol="0">
            <a:spAutoFit/>
          </a:bodyPr>
          <a:lstStyle/>
          <a:p>
            <a:r>
              <a:rPr lang="en-US" sz="3200" b="1" dirty="0" smtClean="0">
                <a:solidFill>
                  <a:schemeClr val="bg1"/>
                </a:solidFill>
              </a:rPr>
              <a:t>July </a:t>
            </a:r>
            <a:r>
              <a:rPr lang="en-US" sz="3200" dirty="0" smtClean="0">
                <a:solidFill>
                  <a:schemeClr val="bg1"/>
                </a:solidFill>
              </a:rPr>
              <a:t>Sialogram</a:t>
            </a:r>
            <a:endParaRPr lang="en-US" sz="3200" dirty="0">
              <a:solidFill>
                <a:schemeClr val="bg1"/>
              </a:solidFill>
            </a:endParaRPr>
          </a:p>
        </p:txBody>
      </p:sp>
      <p:sp>
        <p:nvSpPr>
          <p:cNvPr id="3" name="TextBox 2"/>
          <p:cNvSpPr txBox="1"/>
          <p:nvPr/>
        </p:nvSpPr>
        <p:spPr>
          <a:xfrm>
            <a:off x="4419600" y="2514600"/>
            <a:ext cx="1257845" cy="461665"/>
          </a:xfrm>
          <a:prstGeom prst="rect">
            <a:avLst/>
          </a:prstGeom>
          <a:noFill/>
        </p:spPr>
        <p:txBody>
          <a:bodyPr wrap="none" rtlCol="0">
            <a:spAutoFit/>
          </a:bodyPr>
          <a:lstStyle/>
          <a:p>
            <a:r>
              <a:rPr lang="en-US" sz="2400" dirty="0" smtClean="0">
                <a:solidFill>
                  <a:schemeClr val="bg1"/>
                </a:solidFill>
              </a:rPr>
              <a:t>Stricture</a:t>
            </a:r>
            <a:endParaRPr lang="en-US" sz="2400" dirty="0">
              <a:solidFill>
                <a:schemeClr val="bg1"/>
              </a:solidFill>
            </a:endParaRPr>
          </a:p>
        </p:txBody>
      </p:sp>
      <p:cxnSp>
        <p:nvCxnSpPr>
          <p:cNvPr id="5" name="Straight Arrow Connector 4"/>
          <p:cNvCxnSpPr/>
          <p:nvPr/>
        </p:nvCxnSpPr>
        <p:spPr>
          <a:xfrm>
            <a:off x="4876800" y="2971800"/>
            <a:ext cx="152400" cy="53340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500523" y="4234934"/>
            <a:ext cx="903004" cy="461665"/>
          </a:xfrm>
          <a:prstGeom prst="rect">
            <a:avLst/>
          </a:prstGeom>
          <a:noFill/>
        </p:spPr>
        <p:txBody>
          <a:bodyPr wrap="none" rtlCol="0">
            <a:spAutoFit/>
          </a:bodyPr>
          <a:lstStyle/>
          <a:p>
            <a:r>
              <a:rPr lang="en-US" sz="2400" dirty="0" smtClean="0">
                <a:solidFill>
                  <a:schemeClr val="bg1"/>
                </a:solidFill>
              </a:rPr>
              <a:t>Stone</a:t>
            </a:r>
            <a:endParaRPr lang="en-US" sz="2400" dirty="0">
              <a:solidFill>
                <a:schemeClr val="bg1"/>
              </a:solidFill>
            </a:endParaRPr>
          </a:p>
        </p:txBody>
      </p:sp>
      <p:cxnSp>
        <p:nvCxnSpPr>
          <p:cNvPr id="8" name="Straight Arrow Connector 7"/>
          <p:cNvCxnSpPr/>
          <p:nvPr/>
        </p:nvCxnSpPr>
        <p:spPr>
          <a:xfrm flipV="1">
            <a:off x="4953000" y="3810000"/>
            <a:ext cx="228600" cy="424934"/>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9" name="TextBox 1"/>
          <p:cNvSpPr txBox="1"/>
          <p:nvPr/>
        </p:nvSpPr>
        <p:spPr>
          <a:xfrm>
            <a:off x="152400" y="76200"/>
            <a:ext cx="442750"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B</a:t>
            </a:r>
            <a:endParaRPr lang="en-US" sz="3600" b="1" dirty="0">
              <a:solidFill>
                <a:schemeClr val="bg1"/>
              </a:solidFill>
            </a:endParaRPr>
          </a:p>
        </p:txBody>
      </p:sp>
      <p:sp>
        <p:nvSpPr>
          <p:cNvPr id="10" name="TextBox 9"/>
          <p:cNvSpPr txBox="1"/>
          <p:nvPr/>
        </p:nvSpPr>
        <p:spPr>
          <a:xfrm>
            <a:off x="8215160" y="183967"/>
            <a:ext cx="638479" cy="523220"/>
          </a:xfrm>
          <a:prstGeom prst="rect">
            <a:avLst/>
          </a:prstGeom>
          <a:noFill/>
        </p:spPr>
        <p:txBody>
          <a:bodyPr wrap="square" rtlCol="0">
            <a:spAutoFit/>
          </a:bodyPr>
          <a:lstStyle/>
          <a:p>
            <a:r>
              <a:rPr lang="en-US" sz="2800" dirty="0" smtClean="0">
                <a:solidFill>
                  <a:schemeClr val="bg1"/>
                </a:solidFill>
              </a:rPr>
              <a:t>15</a:t>
            </a:r>
            <a:endParaRPr lang="en-US" sz="2800" dirty="0">
              <a:solidFill>
                <a:schemeClr val="bg1"/>
              </a:solidFill>
            </a:endParaRPr>
          </a:p>
        </p:txBody>
      </p:sp>
    </p:spTree>
    <p:extLst>
      <p:ext uri="{BB962C8B-B14F-4D97-AF65-F5344CB8AC3E}">
        <p14:creationId xmlns:p14="http://schemas.microsoft.com/office/powerpoint/2010/main" val="26227376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1758"/>
            <a:ext cx="9220199" cy="7464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09043" y="4191000"/>
            <a:ext cx="3075714" cy="1569660"/>
          </a:xfrm>
          <a:prstGeom prst="rect">
            <a:avLst/>
          </a:prstGeom>
          <a:noFill/>
        </p:spPr>
        <p:txBody>
          <a:bodyPr wrap="none" rtlCol="0">
            <a:spAutoFit/>
          </a:bodyPr>
          <a:lstStyle/>
          <a:p>
            <a:pPr algn="ctr"/>
            <a:r>
              <a:rPr lang="en-US" sz="3200" b="1" dirty="0" smtClean="0">
                <a:solidFill>
                  <a:schemeClr val="bg1"/>
                </a:solidFill>
              </a:rPr>
              <a:t>October </a:t>
            </a:r>
          </a:p>
          <a:p>
            <a:pPr algn="ctr"/>
            <a:r>
              <a:rPr lang="en-US" sz="3200" dirty="0" smtClean="0">
                <a:solidFill>
                  <a:schemeClr val="bg1"/>
                </a:solidFill>
              </a:rPr>
              <a:t>ultrasound of left</a:t>
            </a:r>
          </a:p>
          <a:p>
            <a:pPr algn="ctr"/>
            <a:r>
              <a:rPr lang="en-US" sz="3200" dirty="0" smtClean="0">
                <a:solidFill>
                  <a:schemeClr val="bg1"/>
                </a:solidFill>
              </a:rPr>
              <a:t>parotid</a:t>
            </a:r>
            <a:endParaRPr lang="en-US" sz="3200" dirty="0">
              <a:solidFill>
                <a:schemeClr val="bg1"/>
              </a:solidFill>
            </a:endParaRPr>
          </a:p>
        </p:txBody>
      </p:sp>
      <p:sp>
        <p:nvSpPr>
          <p:cNvPr id="3" name="TextBox 2"/>
          <p:cNvSpPr txBox="1"/>
          <p:nvPr/>
        </p:nvSpPr>
        <p:spPr>
          <a:xfrm>
            <a:off x="7391400" y="1219200"/>
            <a:ext cx="1093441" cy="461665"/>
          </a:xfrm>
          <a:prstGeom prst="rect">
            <a:avLst/>
          </a:prstGeom>
          <a:noFill/>
        </p:spPr>
        <p:txBody>
          <a:bodyPr wrap="none" rtlCol="0">
            <a:spAutoFit/>
          </a:bodyPr>
          <a:lstStyle/>
          <a:p>
            <a:r>
              <a:rPr lang="en-US" sz="2400" dirty="0" smtClean="0">
                <a:solidFill>
                  <a:schemeClr val="bg1"/>
                </a:solidFill>
              </a:rPr>
              <a:t>parotid</a:t>
            </a:r>
            <a:endParaRPr lang="en-US" sz="2400" dirty="0">
              <a:solidFill>
                <a:schemeClr val="bg1"/>
              </a:solidFill>
            </a:endParaRPr>
          </a:p>
        </p:txBody>
      </p:sp>
      <p:sp>
        <p:nvSpPr>
          <p:cNvPr id="4" name="TextBox 3"/>
          <p:cNvSpPr txBox="1"/>
          <p:nvPr/>
        </p:nvSpPr>
        <p:spPr>
          <a:xfrm>
            <a:off x="5517934" y="3335167"/>
            <a:ext cx="1156471" cy="1477328"/>
          </a:xfrm>
          <a:prstGeom prst="rect">
            <a:avLst/>
          </a:prstGeom>
          <a:noFill/>
        </p:spPr>
        <p:txBody>
          <a:bodyPr wrap="none" rtlCol="0">
            <a:spAutoFit/>
          </a:bodyPr>
          <a:lstStyle/>
          <a:p>
            <a:pPr algn="ctr"/>
            <a:r>
              <a:rPr lang="en-US" sz="2400" dirty="0" smtClean="0">
                <a:solidFill>
                  <a:schemeClr val="bg1"/>
                </a:solidFill>
              </a:rPr>
              <a:t>stone </a:t>
            </a:r>
          </a:p>
          <a:p>
            <a:pPr algn="ctr"/>
            <a:r>
              <a:rPr lang="en-US" sz="2400" dirty="0" smtClean="0">
                <a:solidFill>
                  <a:schemeClr val="bg1"/>
                </a:solidFill>
              </a:rPr>
              <a:t>with </a:t>
            </a:r>
          </a:p>
          <a:p>
            <a:pPr algn="ctr"/>
            <a:r>
              <a:rPr lang="en-US" sz="2400" dirty="0" smtClean="0">
                <a:solidFill>
                  <a:schemeClr val="bg1"/>
                </a:solidFill>
              </a:rPr>
              <a:t>shadow</a:t>
            </a:r>
          </a:p>
          <a:p>
            <a:endParaRPr lang="en-US" dirty="0">
              <a:solidFill>
                <a:schemeClr val="bg1"/>
              </a:solidFill>
            </a:endParaRPr>
          </a:p>
        </p:txBody>
      </p:sp>
      <p:cxnSp>
        <p:nvCxnSpPr>
          <p:cNvPr id="6" name="Straight Arrow Connector 5"/>
          <p:cNvCxnSpPr/>
          <p:nvPr/>
        </p:nvCxnSpPr>
        <p:spPr>
          <a:xfrm flipH="1" flipV="1">
            <a:off x="5105400" y="1588532"/>
            <a:ext cx="762000" cy="1764268"/>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5105400" y="2590800"/>
            <a:ext cx="609600" cy="1483031"/>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524000" y="762000"/>
            <a:ext cx="1672446" cy="461665"/>
          </a:xfrm>
          <a:prstGeom prst="rect">
            <a:avLst/>
          </a:prstGeom>
          <a:noFill/>
        </p:spPr>
        <p:txBody>
          <a:bodyPr wrap="none" rtlCol="0">
            <a:spAutoFit/>
          </a:bodyPr>
          <a:lstStyle/>
          <a:p>
            <a:r>
              <a:rPr lang="en-US" sz="2400" dirty="0" smtClean="0">
                <a:solidFill>
                  <a:schemeClr val="bg1"/>
                </a:solidFill>
              </a:rPr>
              <a:t>dilated duct</a:t>
            </a:r>
            <a:endParaRPr lang="en-US" sz="2400" dirty="0">
              <a:solidFill>
                <a:schemeClr val="bg1"/>
              </a:solidFill>
            </a:endParaRPr>
          </a:p>
        </p:txBody>
      </p:sp>
      <p:cxnSp>
        <p:nvCxnSpPr>
          <p:cNvPr id="13" name="Straight Arrow Connector 12"/>
          <p:cNvCxnSpPr/>
          <p:nvPr/>
        </p:nvCxnSpPr>
        <p:spPr>
          <a:xfrm>
            <a:off x="2827755" y="1066800"/>
            <a:ext cx="753645" cy="22860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
          <p:cNvSpPr txBox="1"/>
          <p:nvPr/>
        </p:nvSpPr>
        <p:spPr>
          <a:xfrm>
            <a:off x="38151" y="134530"/>
            <a:ext cx="428322"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C</a:t>
            </a:r>
            <a:endParaRPr lang="en-US" sz="3600" b="1" dirty="0">
              <a:solidFill>
                <a:schemeClr val="bg1"/>
              </a:solidFill>
            </a:endParaRPr>
          </a:p>
        </p:txBody>
      </p:sp>
      <p:sp>
        <p:nvSpPr>
          <p:cNvPr id="14" name="TextBox 13"/>
          <p:cNvSpPr txBox="1"/>
          <p:nvPr/>
        </p:nvSpPr>
        <p:spPr>
          <a:xfrm>
            <a:off x="8215160" y="183967"/>
            <a:ext cx="638479" cy="523220"/>
          </a:xfrm>
          <a:prstGeom prst="rect">
            <a:avLst/>
          </a:prstGeom>
          <a:noFill/>
        </p:spPr>
        <p:txBody>
          <a:bodyPr wrap="square" rtlCol="0">
            <a:spAutoFit/>
          </a:bodyPr>
          <a:lstStyle/>
          <a:p>
            <a:r>
              <a:rPr lang="en-US" sz="2800" dirty="0" smtClean="0">
                <a:solidFill>
                  <a:schemeClr val="bg1"/>
                </a:solidFill>
              </a:rPr>
              <a:t>15</a:t>
            </a:r>
            <a:endParaRPr lang="en-US" sz="2800" dirty="0">
              <a:solidFill>
                <a:schemeClr val="bg1"/>
              </a:solidFill>
            </a:endParaRPr>
          </a:p>
        </p:txBody>
      </p:sp>
    </p:spTree>
    <p:extLst>
      <p:ext uri="{BB962C8B-B14F-4D97-AF65-F5344CB8AC3E}">
        <p14:creationId xmlns:p14="http://schemas.microsoft.com/office/powerpoint/2010/main" val="39387219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936" y="-1330667"/>
            <a:ext cx="9448800" cy="9448800"/>
          </a:xfrm>
          <a:prstGeom prst="rect">
            <a:avLst/>
          </a:prstGeom>
        </p:spPr>
      </p:pic>
      <p:sp>
        <p:nvSpPr>
          <p:cNvPr id="3" name="TextBox 2"/>
          <p:cNvSpPr txBox="1"/>
          <p:nvPr/>
        </p:nvSpPr>
        <p:spPr>
          <a:xfrm>
            <a:off x="4217499" y="4191600"/>
            <a:ext cx="2945998" cy="1200329"/>
          </a:xfrm>
          <a:prstGeom prst="rect">
            <a:avLst/>
          </a:prstGeom>
          <a:noFill/>
        </p:spPr>
        <p:txBody>
          <a:bodyPr wrap="none" rtlCol="0">
            <a:spAutoFit/>
          </a:bodyPr>
          <a:lstStyle/>
          <a:p>
            <a:pPr algn="ctr"/>
            <a:r>
              <a:rPr lang="en-US" sz="2400" dirty="0" smtClean="0">
                <a:solidFill>
                  <a:schemeClr val="bg1"/>
                </a:solidFill>
              </a:rPr>
              <a:t>radio-opaque markers</a:t>
            </a:r>
          </a:p>
          <a:p>
            <a:pPr algn="ctr"/>
            <a:r>
              <a:rPr lang="en-US" sz="2400" dirty="0" smtClean="0">
                <a:solidFill>
                  <a:schemeClr val="bg1"/>
                </a:solidFill>
              </a:rPr>
              <a:t>mark ends of</a:t>
            </a:r>
          </a:p>
          <a:p>
            <a:pPr algn="ctr"/>
            <a:r>
              <a:rPr lang="en-US" sz="2400" dirty="0" smtClean="0">
                <a:solidFill>
                  <a:schemeClr val="bg1"/>
                </a:solidFill>
              </a:rPr>
              <a:t>2 cm long balloon </a:t>
            </a:r>
          </a:p>
        </p:txBody>
      </p:sp>
      <p:cxnSp>
        <p:nvCxnSpPr>
          <p:cNvPr id="5" name="Straight Arrow Connector 4"/>
          <p:cNvCxnSpPr/>
          <p:nvPr/>
        </p:nvCxnSpPr>
        <p:spPr>
          <a:xfrm flipH="1" flipV="1">
            <a:off x="4343400" y="3505200"/>
            <a:ext cx="533400" cy="76200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5410200" y="3352800"/>
            <a:ext cx="533400" cy="83880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053944" y="685800"/>
            <a:ext cx="4388509" cy="1323439"/>
          </a:xfrm>
          <a:prstGeom prst="rect">
            <a:avLst/>
          </a:prstGeom>
          <a:noFill/>
        </p:spPr>
        <p:txBody>
          <a:bodyPr wrap="none" rtlCol="0">
            <a:spAutoFit/>
          </a:bodyPr>
          <a:lstStyle/>
          <a:p>
            <a:pPr algn="ctr"/>
            <a:r>
              <a:rPr lang="en-US" sz="3200" b="1" dirty="0" smtClean="0">
                <a:solidFill>
                  <a:schemeClr val="bg1"/>
                </a:solidFill>
              </a:rPr>
              <a:t>January </a:t>
            </a:r>
          </a:p>
          <a:p>
            <a:pPr algn="ctr"/>
            <a:r>
              <a:rPr lang="en-US" sz="2400" dirty="0" smtClean="0">
                <a:solidFill>
                  <a:schemeClr val="bg1"/>
                </a:solidFill>
              </a:rPr>
              <a:t>balloon dilation of stricture</a:t>
            </a:r>
          </a:p>
          <a:p>
            <a:pPr algn="ctr"/>
            <a:r>
              <a:rPr lang="en-US" sz="2400" dirty="0">
                <a:solidFill>
                  <a:schemeClr val="bg1"/>
                </a:solidFill>
              </a:rPr>
              <a:t>w</a:t>
            </a:r>
            <a:r>
              <a:rPr lang="en-US" sz="2400" dirty="0" smtClean="0">
                <a:solidFill>
                  <a:schemeClr val="bg1"/>
                </a:solidFill>
              </a:rPr>
              <a:t>ith sialogram (under </a:t>
            </a:r>
            <a:r>
              <a:rPr lang="en-US" sz="2400" dirty="0" err="1" smtClean="0">
                <a:solidFill>
                  <a:schemeClr val="bg1"/>
                </a:solidFill>
              </a:rPr>
              <a:t>fluroscopy</a:t>
            </a:r>
            <a:r>
              <a:rPr lang="en-US" sz="2400" dirty="0" smtClean="0">
                <a:solidFill>
                  <a:schemeClr val="bg1"/>
                </a:solidFill>
              </a:rPr>
              <a:t>)</a:t>
            </a:r>
            <a:endParaRPr lang="en-US" sz="2400" dirty="0">
              <a:solidFill>
                <a:schemeClr val="bg1"/>
              </a:solidFill>
            </a:endParaRPr>
          </a:p>
        </p:txBody>
      </p:sp>
      <p:sp>
        <p:nvSpPr>
          <p:cNvPr id="7" name="TextBox 1"/>
          <p:cNvSpPr txBox="1"/>
          <p:nvPr/>
        </p:nvSpPr>
        <p:spPr>
          <a:xfrm>
            <a:off x="629970" y="39469"/>
            <a:ext cx="476412"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D</a:t>
            </a:r>
            <a:endParaRPr lang="en-US" sz="3600" b="1" dirty="0">
              <a:solidFill>
                <a:schemeClr val="bg1"/>
              </a:solidFill>
            </a:endParaRPr>
          </a:p>
        </p:txBody>
      </p:sp>
      <p:sp>
        <p:nvSpPr>
          <p:cNvPr id="8" name="TextBox 7"/>
          <p:cNvSpPr txBox="1"/>
          <p:nvPr/>
        </p:nvSpPr>
        <p:spPr>
          <a:xfrm>
            <a:off x="8215160" y="183967"/>
            <a:ext cx="638479" cy="523220"/>
          </a:xfrm>
          <a:prstGeom prst="rect">
            <a:avLst/>
          </a:prstGeom>
          <a:noFill/>
        </p:spPr>
        <p:txBody>
          <a:bodyPr wrap="square" rtlCol="0">
            <a:spAutoFit/>
          </a:bodyPr>
          <a:lstStyle/>
          <a:p>
            <a:r>
              <a:rPr lang="en-US" sz="2800" dirty="0" smtClean="0">
                <a:solidFill>
                  <a:schemeClr val="bg1"/>
                </a:solidFill>
              </a:rPr>
              <a:t>15</a:t>
            </a:r>
            <a:endParaRPr lang="en-US" sz="2800" dirty="0">
              <a:solidFill>
                <a:schemeClr val="bg1"/>
              </a:solidFill>
            </a:endParaRPr>
          </a:p>
        </p:txBody>
      </p:sp>
    </p:spTree>
    <p:extLst>
      <p:ext uri="{BB962C8B-B14F-4D97-AF65-F5344CB8AC3E}">
        <p14:creationId xmlns:p14="http://schemas.microsoft.com/office/powerpoint/2010/main" val="15919934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3357"/>
            <a:ext cx="9144000" cy="8599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693767" y="1143000"/>
            <a:ext cx="4366067" cy="1323439"/>
          </a:xfrm>
          <a:prstGeom prst="rect">
            <a:avLst/>
          </a:prstGeom>
          <a:noFill/>
        </p:spPr>
        <p:txBody>
          <a:bodyPr wrap="none" rtlCol="0">
            <a:spAutoFit/>
          </a:bodyPr>
          <a:lstStyle/>
          <a:p>
            <a:pPr algn="ctr"/>
            <a:r>
              <a:rPr lang="en-US" sz="3200" b="1" dirty="0" smtClean="0">
                <a:solidFill>
                  <a:schemeClr val="bg1"/>
                </a:solidFill>
              </a:rPr>
              <a:t>January </a:t>
            </a:r>
          </a:p>
          <a:p>
            <a:pPr algn="ctr"/>
            <a:r>
              <a:rPr lang="en-US" sz="2400" dirty="0" smtClean="0">
                <a:solidFill>
                  <a:schemeClr val="bg1"/>
                </a:solidFill>
              </a:rPr>
              <a:t>balloon dilation of stricture</a:t>
            </a:r>
          </a:p>
          <a:p>
            <a:pPr algn="ctr"/>
            <a:r>
              <a:rPr lang="en-US" sz="2400" dirty="0">
                <a:solidFill>
                  <a:schemeClr val="bg1"/>
                </a:solidFill>
              </a:rPr>
              <a:t>w</a:t>
            </a:r>
            <a:r>
              <a:rPr lang="en-US" sz="2400" dirty="0" smtClean="0">
                <a:solidFill>
                  <a:schemeClr val="bg1"/>
                </a:solidFill>
              </a:rPr>
              <a:t>ith sialogram (under </a:t>
            </a:r>
            <a:r>
              <a:rPr lang="en-US" sz="2400" dirty="0" err="1" smtClean="0">
                <a:solidFill>
                  <a:schemeClr val="bg1"/>
                </a:solidFill>
              </a:rPr>
              <a:t>fluroscopy</a:t>
            </a:r>
            <a:r>
              <a:rPr lang="en-US" dirty="0" smtClean="0">
                <a:solidFill>
                  <a:schemeClr val="bg1"/>
                </a:solidFill>
              </a:rPr>
              <a:t>)</a:t>
            </a:r>
            <a:endParaRPr lang="en-US" dirty="0">
              <a:solidFill>
                <a:schemeClr val="bg1"/>
              </a:solidFill>
            </a:endParaRPr>
          </a:p>
        </p:txBody>
      </p:sp>
      <p:sp>
        <p:nvSpPr>
          <p:cNvPr id="2" name="TextBox 1"/>
          <p:cNvSpPr txBox="1"/>
          <p:nvPr/>
        </p:nvSpPr>
        <p:spPr>
          <a:xfrm>
            <a:off x="4543170" y="4724400"/>
            <a:ext cx="4551567" cy="1200329"/>
          </a:xfrm>
          <a:prstGeom prst="rect">
            <a:avLst/>
          </a:prstGeom>
          <a:noFill/>
        </p:spPr>
        <p:txBody>
          <a:bodyPr wrap="none" rtlCol="0">
            <a:spAutoFit/>
          </a:bodyPr>
          <a:lstStyle/>
          <a:p>
            <a:pPr algn="ctr"/>
            <a:r>
              <a:rPr lang="en-US" sz="2400" dirty="0">
                <a:solidFill>
                  <a:schemeClr val="bg1"/>
                </a:solidFill>
              </a:rPr>
              <a:t>s</a:t>
            </a:r>
            <a:r>
              <a:rPr lang="en-US" sz="2400" dirty="0" smtClean="0">
                <a:solidFill>
                  <a:schemeClr val="bg1"/>
                </a:solidFill>
              </a:rPr>
              <a:t>alivary balloon</a:t>
            </a:r>
          </a:p>
          <a:p>
            <a:pPr algn="ctr"/>
            <a:r>
              <a:rPr lang="en-US" sz="2400" dirty="0">
                <a:solidFill>
                  <a:schemeClr val="bg1"/>
                </a:solidFill>
              </a:rPr>
              <a:t>i</a:t>
            </a:r>
            <a:r>
              <a:rPr lang="en-US" sz="2400" dirty="0" smtClean="0">
                <a:solidFill>
                  <a:schemeClr val="bg1"/>
                </a:solidFill>
              </a:rPr>
              <a:t>nflated (3 separate insufflations</a:t>
            </a:r>
          </a:p>
          <a:p>
            <a:pPr algn="ctr"/>
            <a:r>
              <a:rPr lang="en-US" sz="2400" dirty="0" smtClean="0">
                <a:solidFill>
                  <a:schemeClr val="bg1"/>
                </a:solidFill>
              </a:rPr>
              <a:t>to 7-8 atmospheres 15-30 seconds</a:t>
            </a:r>
            <a:r>
              <a:rPr lang="en-US" dirty="0" smtClean="0">
                <a:solidFill>
                  <a:schemeClr val="bg1"/>
                </a:solidFill>
              </a:rPr>
              <a:t>)</a:t>
            </a:r>
            <a:endParaRPr lang="en-US" dirty="0">
              <a:solidFill>
                <a:schemeClr val="bg1"/>
              </a:solidFill>
            </a:endParaRPr>
          </a:p>
        </p:txBody>
      </p:sp>
      <p:cxnSp>
        <p:nvCxnSpPr>
          <p:cNvPr id="5" name="Straight Arrow Connector 4"/>
          <p:cNvCxnSpPr/>
          <p:nvPr/>
        </p:nvCxnSpPr>
        <p:spPr>
          <a:xfrm flipH="1" flipV="1">
            <a:off x="6324600" y="3733800"/>
            <a:ext cx="762001" cy="99060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4953000" y="3886200"/>
            <a:ext cx="1143000" cy="91440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 name="TextBox 1"/>
          <p:cNvSpPr txBox="1"/>
          <p:nvPr/>
        </p:nvSpPr>
        <p:spPr>
          <a:xfrm>
            <a:off x="172652" y="-76200"/>
            <a:ext cx="409086"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E</a:t>
            </a:r>
            <a:endParaRPr lang="en-US" sz="3600" b="1" dirty="0">
              <a:solidFill>
                <a:schemeClr val="bg1"/>
              </a:solidFill>
            </a:endParaRPr>
          </a:p>
        </p:txBody>
      </p:sp>
      <p:sp>
        <p:nvSpPr>
          <p:cNvPr id="8" name="TextBox 7"/>
          <p:cNvSpPr txBox="1"/>
          <p:nvPr/>
        </p:nvSpPr>
        <p:spPr>
          <a:xfrm>
            <a:off x="8215160" y="183967"/>
            <a:ext cx="638479" cy="523220"/>
          </a:xfrm>
          <a:prstGeom prst="rect">
            <a:avLst/>
          </a:prstGeom>
          <a:noFill/>
        </p:spPr>
        <p:txBody>
          <a:bodyPr wrap="square" rtlCol="0">
            <a:spAutoFit/>
          </a:bodyPr>
          <a:lstStyle/>
          <a:p>
            <a:r>
              <a:rPr lang="en-US" sz="2800" dirty="0" smtClean="0">
                <a:solidFill>
                  <a:schemeClr val="bg1"/>
                </a:solidFill>
              </a:rPr>
              <a:t>15</a:t>
            </a:r>
            <a:endParaRPr lang="en-US" sz="2800" dirty="0">
              <a:solidFill>
                <a:schemeClr val="bg1"/>
              </a:solidFill>
            </a:endParaRPr>
          </a:p>
        </p:txBody>
      </p:sp>
    </p:spTree>
    <p:extLst>
      <p:ext uri="{BB962C8B-B14F-4D97-AF65-F5344CB8AC3E}">
        <p14:creationId xmlns:p14="http://schemas.microsoft.com/office/powerpoint/2010/main" val="108784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665"/>
            <a:ext cx="9144000" cy="6318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429000" y="838200"/>
            <a:ext cx="2007601" cy="461665"/>
          </a:xfrm>
          <a:prstGeom prst="rect">
            <a:avLst/>
          </a:prstGeom>
          <a:noFill/>
        </p:spPr>
        <p:txBody>
          <a:bodyPr wrap="none" rtlCol="0">
            <a:spAutoFit/>
          </a:bodyPr>
          <a:lstStyle/>
          <a:p>
            <a:r>
              <a:rPr lang="en-US" sz="2400" dirty="0" smtClean="0">
                <a:solidFill>
                  <a:schemeClr val="bg1"/>
                </a:solidFill>
              </a:rPr>
              <a:t>Stensen’s Duct</a:t>
            </a:r>
            <a:endParaRPr lang="en-US" sz="2400" dirty="0">
              <a:solidFill>
                <a:schemeClr val="bg1"/>
              </a:solidFill>
            </a:endParaRPr>
          </a:p>
        </p:txBody>
      </p:sp>
      <p:cxnSp>
        <p:nvCxnSpPr>
          <p:cNvPr id="4" name="Straight Arrow Connector 3"/>
          <p:cNvCxnSpPr>
            <a:stCxn id="2" idx="2"/>
          </p:cNvCxnSpPr>
          <p:nvPr/>
        </p:nvCxnSpPr>
        <p:spPr>
          <a:xfrm flipH="1">
            <a:off x="3124200" y="1299865"/>
            <a:ext cx="1308601" cy="1214735"/>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432801" y="1303585"/>
            <a:ext cx="1282199" cy="786081"/>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114800" y="4663468"/>
            <a:ext cx="1813317" cy="584775"/>
          </a:xfrm>
          <a:prstGeom prst="rect">
            <a:avLst/>
          </a:prstGeom>
          <a:noFill/>
        </p:spPr>
        <p:txBody>
          <a:bodyPr wrap="none" rtlCol="0">
            <a:spAutoFit/>
          </a:bodyPr>
          <a:lstStyle/>
          <a:p>
            <a:r>
              <a:rPr lang="en-US" sz="3200" b="1" dirty="0" smtClean="0">
                <a:solidFill>
                  <a:schemeClr val="bg1"/>
                </a:solidFill>
              </a:rPr>
              <a:t>Mandible</a:t>
            </a:r>
            <a:endParaRPr lang="en-US" sz="3200" b="1" dirty="0">
              <a:solidFill>
                <a:schemeClr val="bg1"/>
              </a:solidFill>
            </a:endParaRPr>
          </a:p>
        </p:txBody>
      </p:sp>
      <p:sp>
        <p:nvSpPr>
          <p:cNvPr id="16" name="TextBox 15"/>
          <p:cNvSpPr txBox="1"/>
          <p:nvPr/>
        </p:nvSpPr>
        <p:spPr>
          <a:xfrm>
            <a:off x="7355229" y="1891099"/>
            <a:ext cx="1083631" cy="830997"/>
          </a:xfrm>
          <a:prstGeom prst="rect">
            <a:avLst/>
          </a:prstGeom>
          <a:noFill/>
        </p:spPr>
        <p:txBody>
          <a:bodyPr wrap="none" rtlCol="0">
            <a:spAutoFit/>
          </a:bodyPr>
          <a:lstStyle/>
          <a:p>
            <a:pPr algn="ctr"/>
            <a:r>
              <a:rPr lang="en-US" sz="2400" dirty="0" smtClean="0">
                <a:solidFill>
                  <a:schemeClr val="bg1"/>
                </a:solidFill>
              </a:rPr>
              <a:t>Parotid</a:t>
            </a:r>
          </a:p>
          <a:p>
            <a:pPr algn="ctr"/>
            <a:r>
              <a:rPr lang="en-US" sz="2400" dirty="0" smtClean="0">
                <a:solidFill>
                  <a:schemeClr val="bg1"/>
                </a:solidFill>
              </a:rPr>
              <a:t>gland</a:t>
            </a:r>
            <a:endParaRPr lang="en-US" sz="2400" dirty="0">
              <a:solidFill>
                <a:schemeClr val="bg1"/>
              </a:solidFill>
            </a:endParaRPr>
          </a:p>
        </p:txBody>
      </p:sp>
      <p:sp>
        <p:nvSpPr>
          <p:cNvPr id="17" name="TextBox 16"/>
          <p:cNvSpPr txBox="1"/>
          <p:nvPr/>
        </p:nvSpPr>
        <p:spPr>
          <a:xfrm>
            <a:off x="381000" y="4495800"/>
            <a:ext cx="2040495" cy="584775"/>
          </a:xfrm>
          <a:prstGeom prst="rect">
            <a:avLst/>
          </a:prstGeom>
          <a:noFill/>
        </p:spPr>
        <p:txBody>
          <a:bodyPr wrap="none" rtlCol="0">
            <a:spAutoFit/>
          </a:bodyPr>
          <a:lstStyle/>
          <a:p>
            <a:r>
              <a:rPr lang="en-US" sz="3200" b="1" dirty="0" smtClean="0">
                <a:solidFill>
                  <a:schemeClr val="bg1"/>
                </a:solidFill>
              </a:rPr>
              <a:t>Oral Cavity</a:t>
            </a:r>
            <a:endParaRPr lang="en-US" sz="3200" b="1" dirty="0">
              <a:solidFill>
                <a:schemeClr val="bg1"/>
              </a:solidFill>
            </a:endParaRPr>
          </a:p>
        </p:txBody>
      </p:sp>
      <p:sp>
        <p:nvSpPr>
          <p:cNvPr id="3" name="TextBox 2"/>
          <p:cNvSpPr txBox="1"/>
          <p:nvPr/>
        </p:nvSpPr>
        <p:spPr>
          <a:xfrm>
            <a:off x="4607381" y="3276600"/>
            <a:ext cx="1132041" cy="830997"/>
          </a:xfrm>
          <a:prstGeom prst="rect">
            <a:avLst/>
          </a:prstGeom>
          <a:noFill/>
        </p:spPr>
        <p:txBody>
          <a:bodyPr wrap="none" rtlCol="0">
            <a:spAutoFit/>
          </a:bodyPr>
          <a:lstStyle/>
          <a:p>
            <a:pPr algn="ctr"/>
            <a:r>
              <a:rPr lang="en-US" sz="2400" dirty="0">
                <a:solidFill>
                  <a:schemeClr val="bg1"/>
                </a:solidFill>
              </a:rPr>
              <a:t>s</a:t>
            </a:r>
            <a:r>
              <a:rPr lang="en-US" sz="2400" dirty="0" smtClean="0">
                <a:solidFill>
                  <a:schemeClr val="bg1"/>
                </a:solidFill>
              </a:rPr>
              <a:t>tone</a:t>
            </a:r>
          </a:p>
          <a:p>
            <a:pPr algn="ctr"/>
            <a:r>
              <a:rPr lang="en-US" sz="2400" dirty="0" smtClean="0">
                <a:solidFill>
                  <a:schemeClr val="bg1"/>
                </a:solidFill>
              </a:rPr>
              <a:t>2.4 mm</a:t>
            </a:r>
            <a:endParaRPr lang="en-US" sz="2400" dirty="0">
              <a:solidFill>
                <a:schemeClr val="bg1"/>
              </a:solidFill>
            </a:endParaRPr>
          </a:p>
        </p:txBody>
      </p:sp>
      <p:cxnSp>
        <p:nvCxnSpPr>
          <p:cNvPr id="6" name="Straight Arrow Connector 5"/>
          <p:cNvCxnSpPr/>
          <p:nvPr/>
        </p:nvCxnSpPr>
        <p:spPr>
          <a:xfrm flipV="1">
            <a:off x="5105400" y="2743200"/>
            <a:ext cx="0" cy="60960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036522" y="3352800"/>
            <a:ext cx="1271758" cy="1200329"/>
          </a:xfrm>
          <a:prstGeom prst="rect">
            <a:avLst/>
          </a:prstGeom>
          <a:noFill/>
        </p:spPr>
        <p:txBody>
          <a:bodyPr wrap="none" rtlCol="0">
            <a:spAutoFit/>
          </a:bodyPr>
          <a:lstStyle/>
          <a:p>
            <a:pPr algn="ctr"/>
            <a:r>
              <a:rPr lang="en-US" sz="2400" dirty="0">
                <a:solidFill>
                  <a:schemeClr val="bg1"/>
                </a:solidFill>
              </a:rPr>
              <a:t>p</a:t>
            </a:r>
            <a:r>
              <a:rPr lang="en-US" sz="2400" dirty="0" smtClean="0">
                <a:solidFill>
                  <a:schemeClr val="bg1"/>
                </a:solidFill>
              </a:rPr>
              <a:t>roximal</a:t>
            </a:r>
          </a:p>
          <a:p>
            <a:pPr algn="ctr"/>
            <a:r>
              <a:rPr lang="en-US" sz="2400" dirty="0">
                <a:solidFill>
                  <a:schemeClr val="bg1"/>
                </a:solidFill>
              </a:rPr>
              <a:t>d</a:t>
            </a:r>
            <a:r>
              <a:rPr lang="en-US" sz="2400" dirty="0" smtClean="0">
                <a:solidFill>
                  <a:schemeClr val="bg1"/>
                </a:solidFill>
              </a:rPr>
              <a:t>uct</a:t>
            </a:r>
          </a:p>
          <a:p>
            <a:pPr algn="ctr"/>
            <a:r>
              <a:rPr lang="en-US" sz="2400" dirty="0" smtClean="0">
                <a:solidFill>
                  <a:schemeClr val="bg1"/>
                </a:solidFill>
              </a:rPr>
              <a:t>3.3 mm</a:t>
            </a:r>
            <a:endParaRPr lang="en-US" sz="2400" dirty="0">
              <a:solidFill>
                <a:schemeClr val="bg1"/>
              </a:solidFill>
            </a:endParaRPr>
          </a:p>
        </p:txBody>
      </p:sp>
      <p:cxnSp>
        <p:nvCxnSpPr>
          <p:cNvPr id="19" name="Straight Arrow Connector 18"/>
          <p:cNvCxnSpPr/>
          <p:nvPr/>
        </p:nvCxnSpPr>
        <p:spPr>
          <a:xfrm flipH="1" flipV="1">
            <a:off x="6096000" y="2895600"/>
            <a:ext cx="381000" cy="45720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231542" y="3352800"/>
            <a:ext cx="1132041" cy="1200329"/>
          </a:xfrm>
          <a:prstGeom prst="rect">
            <a:avLst/>
          </a:prstGeom>
          <a:noFill/>
        </p:spPr>
        <p:txBody>
          <a:bodyPr wrap="none" rtlCol="0">
            <a:spAutoFit/>
          </a:bodyPr>
          <a:lstStyle/>
          <a:p>
            <a:pPr algn="ctr"/>
            <a:r>
              <a:rPr lang="en-US" sz="2400" dirty="0" smtClean="0">
                <a:solidFill>
                  <a:schemeClr val="bg1"/>
                </a:solidFill>
              </a:rPr>
              <a:t>distal </a:t>
            </a:r>
          </a:p>
          <a:p>
            <a:pPr algn="ctr"/>
            <a:r>
              <a:rPr lang="en-US" sz="2400" dirty="0" smtClean="0">
                <a:solidFill>
                  <a:schemeClr val="bg1"/>
                </a:solidFill>
              </a:rPr>
              <a:t>Duct</a:t>
            </a:r>
          </a:p>
          <a:p>
            <a:pPr algn="ctr"/>
            <a:r>
              <a:rPr lang="en-US" sz="2400" dirty="0" smtClean="0">
                <a:solidFill>
                  <a:schemeClr val="bg1"/>
                </a:solidFill>
              </a:rPr>
              <a:t>1.6 mm</a:t>
            </a:r>
            <a:endParaRPr lang="en-US" sz="2400" dirty="0">
              <a:solidFill>
                <a:schemeClr val="bg1"/>
              </a:solidFill>
            </a:endParaRPr>
          </a:p>
        </p:txBody>
      </p:sp>
      <p:cxnSp>
        <p:nvCxnSpPr>
          <p:cNvPr id="22" name="Straight Arrow Connector 21"/>
          <p:cNvCxnSpPr>
            <a:stCxn id="20" idx="0"/>
          </p:cNvCxnSpPr>
          <p:nvPr/>
        </p:nvCxnSpPr>
        <p:spPr>
          <a:xfrm flipV="1">
            <a:off x="3797563" y="2971800"/>
            <a:ext cx="0" cy="38100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33400" y="457200"/>
            <a:ext cx="2667831" cy="1692771"/>
          </a:xfrm>
          <a:prstGeom prst="rect">
            <a:avLst/>
          </a:prstGeom>
          <a:noFill/>
        </p:spPr>
        <p:txBody>
          <a:bodyPr wrap="square" rtlCol="0">
            <a:spAutoFit/>
          </a:bodyPr>
          <a:lstStyle/>
          <a:p>
            <a:pPr algn="ctr"/>
            <a:r>
              <a:rPr lang="en-US" sz="3200" b="1" dirty="0" smtClean="0">
                <a:solidFill>
                  <a:schemeClr val="bg1"/>
                </a:solidFill>
              </a:rPr>
              <a:t>January </a:t>
            </a:r>
          </a:p>
          <a:p>
            <a:pPr algn="ctr"/>
            <a:r>
              <a:rPr lang="en-US" sz="2400" dirty="0" smtClean="0">
                <a:solidFill>
                  <a:schemeClr val="bg1"/>
                </a:solidFill>
              </a:rPr>
              <a:t>Ultrasound immediately after</a:t>
            </a:r>
          </a:p>
          <a:p>
            <a:pPr algn="ctr"/>
            <a:r>
              <a:rPr lang="en-US" sz="2400" dirty="0" smtClean="0">
                <a:solidFill>
                  <a:schemeClr val="bg1"/>
                </a:solidFill>
              </a:rPr>
              <a:t>dilation</a:t>
            </a:r>
            <a:endParaRPr lang="en-US" sz="2400" dirty="0">
              <a:solidFill>
                <a:schemeClr val="bg1"/>
              </a:solidFill>
            </a:endParaRPr>
          </a:p>
        </p:txBody>
      </p:sp>
      <p:sp>
        <p:nvSpPr>
          <p:cNvPr id="18" name="TextBox 1"/>
          <p:cNvSpPr txBox="1"/>
          <p:nvPr/>
        </p:nvSpPr>
        <p:spPr>
          <a:xfrm>
            <a:off x="117173" y="637400"/>
            <a:ext cx="396262"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F</a:t>
            </a:r>
            <a:endParaRPr lang="en-US" sz="3600" b="1" dirty="0">
              <a:solidFill>
                <a:schemeClr val="bg1"/>
              </a:solidFill>
            </a:endParaRPr>
          </a:p>
        </p:txBody>
      </p:sp>
      <p:sp>
        <p:nvSpPr>
          <p:cNvPr id="21" name="TextBox 20"/>
          <p:cNvSpPr txBox="1"/>
          <p:nvPr/>
        </p:nvSpPr>
        <p:spPr>
          <a:xfrm>
            <a:off x="7931680" y="545812"/>
            <a:ext cx="638479" cy="523220"/>
          </a:xfrm>
          <a:prstGeom prst="rect">
            <a:avLst/>
          </a:prstGeom>
          <a:noFill/>
        </p:spPr>
        <p:txBody>
          <a:bodyPr wrap="square" rtlCol="0">
            <a:spAutoFit/>
          </a:bodyPr>
          <a:lstStyle/>
          <a:p>
            <a:r>
              <a:rPr lang="en-US" sz="2800" dirty="0" smtClean="0">
                <a:solidFill>
                  <a:schemeClr val="bg1"/>
                </a:solidFill>
              </a:rPr>
              <a:t>15</a:t>
            </a:r>
            <a:endParaRPr lang="en-US" sz="2800" dirty="0">
              <a:solidFill>
                <a:schemeClr val="bg1"/>
              </a:solidFill>
            </a:endParaRPr>
          </a:p>
        </p:txBody>
      </p:sp>
    </p:spTree>
    <p:extLst>
      <p:ext uri="{BB962C8B-B14F-4D97-AF65-F5344CB8AC3E}">
        <p14:creationId xmlns:p14="http://schemas.microsoft.com/office/powerpoint/2010/main" val="4386999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tretch>
            <a:fillRect/>
          </a:stretch>
        </p:blipFill>
        <p:spPr>
          <a:xfrm>
            <a:off x="0" y="0"/>
            <a:ext cx="9144000" cy="6934200"/>
          </a:xfrm>
          <a:prstGeom prst="rect">
            <a:avLst/>
          </a:prstGeom>
        </p:spPr>
      </p:pic>
      <p:sp>
        <p:nvSpPr>
          <p:cNvPr id="3" name="TextBox 2"/>
          <p:cNvSpPr txBox="1"/>
          <p:nvPr/>
        </p:nvSpPr>
        <p:spPr>
          <a:xfrm>
            <a:off x="0" y="-12046"/>
            <a:ext cx="465192" cy="646331"/>
          </a:xfrm>
          <a:prstGeom prst="rect">
            <a:avLst/>
          </a:prstGeom>
          <a:solidFill>
            <a:schemeClr val="tx1"/>
          </a:solidFill>
        </p:spPr>
        <p:txBody>
          <a:bodyPr wrap="none" rtlCol="0">
            <a:spAutoFit/>
          </a:bodyPr>
          <a:lstStyle/>
          <a:p>
            <a:r>
              <a:rPr lang="en-US" sz="3600" b="1" dirty="0" smtClean="0">
                <a:solidFill>
                  <a:schemeClr val="bg1"/>
                </a:solidFill>
              </a:rPr>
              <a:t>A</a:t>
            </a:r>
            <a:endParaRPr lang="en-US" sz="2400" b="1" dirty="0">
              <a:solidFill>
                <a:schemeClr val="bg1"/>
              </a:solidFill>
            </a:endParaRPr>
          </a:p>
        </p:txBody>
      </p:sp>
      <p:sp>
        <p:nvSpPr>
          <p:cNvPr id="4" name="TextBox 3"/>
          <p:cNvSpPr txBox="1"/>
          <p:nvPr/>
        </p:nvSpPr>
        <p:spPr>
          <a:xfrm>
            <a:off x="8215160" y="183967"/>
            <a:ext cx="638479" cy="523220"/>
          </a:xfrm>
          <a:prstGeom prst="rect">
            <a:avLst/>
          </a:prstGeom>
          <a:noFill/>
        </p:spPr>
        <p:txBody>
          <a:bodyPr wrap="square" rtlCol="0">
            <a:spAutoFit/>
          </a:bodyPr>
          <a:lstStyle/>
          <a:p>
            <a:r>
              <a:rPr lang="en-US" sz="2800" dirty="0" smtClean="0">
                <a:solidFill>
                  <a:schemeClr val="bg1"/>
                </a:solidFill>
              </a:rPr>
              <a:t>16</a:t>
            </a:r>
            <a:endParaRPr lang="en-US" sz="2800" dirty="0">
              <a:solidFill>
                <a:schemeClr val="bg1"/>
              </a:solidFill>
            </a:endParaRPr>
          </a:p>
        </p:txBody>
      </p:sp>
    </p:spTree>
    <p:extLst>
      <p:ext uri="{BB962C8B-B14F-4D97-AF65-F5344CB8AC3E}">
        <p14:creationId xmlns:p14="http://schemas.microsoft.com/office/powerpoint/2010/main" val="13086466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97414" cy="7120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918362" y="4419600"/>
            <a:ext cx="2386487" cy="1200329"/>
          </a:xfrm>
          <a:prstGeom prst="rect">
            <a:avLst/>
          </a:prstGeom>
          <a:noFill/>
        </p:spPr>
        <p:txBody>
          <a:bodyPr wrap="none" rtlCol="0">
            <a:spAutoFit/>
          </a:bodyPr>
          <a:lstStyle/>
          <a:p>
            <a:pPr algn="ctr"/>
            <a:r>
              <a:rPr lang="en-US" sz="2400" dirty="0" smtClean="0">
                <a:solidFill>
                  <a:schemeClr val="bg1"/>
                </a:solidFill>
              </a:rPr>
              <a:t>0.014 inch</a:t>
            </a:r>
          </a:p>
          <a:p>
            <a:pPr algn="ctr"/>
            <a:r>
              <a:rPr lang="en-US" sz="2400" dirty="0" smtClean="0">
                <a:solidFill>
                  <a:schemeClr val="bg1"/>
                </a:solidFill>
              </a:rPr>
              <a:t>guidewire placed </a:t>
            </a:r>
          </a:p>
          <a:p>
            <a:pPr algn="ctr"/>
            <a:r>
              <a:rPr lang="en-US" sz="2400" dirty="0">
                <a:solidFill>
                  <a:schemeClr val="bg1"/>
                </a:solidFill>
              </a:rPr>
              <a:t>b</a:t>
            </a:r>
            <a:r>
              <a:rPr lang="en-US" sz="2400" dirty="0" smtClean="0">
                <a:solidFill>
                  <a:schemeClr val="bg1"/>
                </a:solidFill>
              </a:rPr>
              <a:t>eyond stricture</a:t>
            </a:r>
            <a:endParaRPr lang="en-US" sz="2400" dirty="0">
              <a:solidFill>
                <a:schemeClr val="bg1"/>
              </a:solidFill>
            </a:endParaRPr>
          </a:p>
        </p:txBody>
      </p:sp>
      <p:cxnSp>
        <p:nvCxnSpPr>
          <p:cNvPr id="5" name="Straight Arrow Connector 4"/>
          <p:cNvCxnSpPr/>
          <p:nvPr/>
        </p:nvCxnSpPr>
        <p:spPr>
          <a:xfrm flipV="1">
            <a:off x="4876800" y="2819400"/>
            <a:ext cx="457200" cy="1502709"/>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295400" y="0"/>
            <a:ext cx="3392788" cy="1323439"/>
          </a:xfrm>
          <a:prstGeom prst="rect">
            <a:avLst/>
          </a:prstGeom>
          <a:solidFill>
            <a:schemeClr val="tx1"/>
          </a:solidFill>
        </p:spPr>
        <p:txBody>
          <a:bodyPr wrap="none" rtlCol="0">
            <a:spAutoFit/>
          </a:bodyPr>
          <a:lstStyle/>
          <a:p>
            <a:pPr algn="ctr"/>
            <a:r>
              <a:rPr lang="en-US" sz="3200" dirty="0">
                <a:solidFill>
                  <a:schemeClr val="bg1"/>
                </a:solidFill>
              </a:rPr>
              <a:t>P</a:t>
            </a:r>
            <a:r>
              <a:rPr lang="en-US" sz="3200" dirty="0" smtClean="0">
                <a:solidFill>
                  <a:schemeClr val="bg1"/>
                </a:solidFill>
              </a:rPr>
              <a:t>arotid ultrasound</a:t>
            </a:r>
          </a:p>
          <a:p>
            <a:pPr algn="ctr"/>
            <a:r>
              <a:rPr lang="en-US" sz="2400" dirty="0" smtClean="0">
                <a:solidFill>
                  <a:schemeClr val="bg1"/>
                </a:solidFill>
              </a:rPr>
              <a:t>3 weeks after</a:t>
            </a:r>
          </a:p>
          <a:p>
            <a:pPr algn="ctr"/>
            <a:r>
              <a:rPr lang="en-US" sz="2400" dirty="0" smtClean="0">
                <a:solidFill>
                  <a:schemeClr val="bg1"/>
                </a:solidFill>
              </a:rPr>
              <a:t>after fluoroscopic dilation</a:t>
            </a:r>
          </a:p>
        </p:txBody>
      </p:sp>
      <p:sp>
        <p:nvSpPr>
          <p:cNvPr id="4" name="TextBox 3"/>
          <p:cNvSpPr txBox="1"/>
          <p:nvPr/>
        </p:nvSpPr>
        <p:spPr>
          <a:xfrm>
            <a:off x="762000" y="4038600"/>
            <a:ext cx="1341008" cy="461665"/>
          </a:xfrm>
          <a:prstGeom prst="rect">
            <a:avLst/>
          </a:prstGeom>
          <a:noFill/>
        </p:spPr>
        <p:txBody>
          <a:bodyPr wrap="none" rtlCol="0">
            <a:spAutoFit/>
          </a:bodyPr>
          <a:lstStyle/>
          <a:p>
            <a:r>
              <a:rPr lang="en-US" sz="2400" dirty="0">
                <a:solidFill>
                  <a:schemeClr val="bg1"/>
                </a:solidFill>
              </a:rPr>
              <a:t>i</a:t>
            </a:r>
            <a:r>
              <a:rPr lang="en-US" sz="2400" dirty="0" smtClean="0">
                <a:solidFill>
                  <a:schemeClr val="bg1"/>
                </a:solidFill>
              </a:rPr>
              <a:t>ntra-oral</a:t>
            </a:r>
            <a:endParaRPr lang="en-US" sz="2400" dirty="0">
              <a:solidFill>
                <a:schemeClr val="bg1"/>
              </a:solidFill>
            </a:endParaRPr>
          </a:p>
        </p:txBody>
      </p:sp>
      <p:sp>
        <p:nvSpPr>
          <p:cNvPr id="7" name="TextBox 6"/>
          <p:cNvSpPr txBox="1"/>
          <p:nvPr/>
        </p:nvSpPr>
        <p:spPr>
          <a:xfrm>
            <a:off x="3436663" y="3657600"/>
            <a:ext cx="1330621" cy="461665"/>
          </a:xfrm>
          <a:prstGeom prst="rect">
            <a:avLst/>
          </a:prstGeom>
          <a:noFill/>
        </p:spPr>
        <p:txBody>
          <a:bodyPr wrap="none" rtlCol="0">
            <a:spAutoFit/>
          </a:bodyPr>
          <a:lstStyle/>
          <a:p>
            <a:r>
              <a:rPr lang="en-US" sz="2400" dirty="0" smtClean="0">
                <a:solidFill>
                  <a:schemeClr val="bg1"/>
                </a:solidFill>
              </a:rPr>
              <a:t>masseter</a:t>
            </a:r>
            <a:endParaRPr lang="en-US" sz="2400" dirty="0">
              <a:solidFill>
                <a:schemeClr val="bg1"/>
              </a:solidFill>
            </a:endParaRPr>
          </a:p>
        </p:txBody>
      </p:sp>
      <p:sp>
        <p:nvSpPr>
          <p:cNvPr id="8" name="TextBox 7"/>
          <p:cNvSpPr txBox="1"/>
          <p:nvPr/>
        </p:nvSpPr>
        <p:spPr>
          <a:xfrm>
            <a:off x="7619999" y="2662535"/>
            <a:ext cx="1093441" cy="461665"/>
          </a:xfrm>
          <a:prstGeom prst="rect">
            <a:avLst/>
          </a:prstGeom>
          <a:noFill/>
        </p:spPr>
        <p:txBody>
          <a:bodyPr wrap="none" rtlCol="0">
            <a:spAutoFit/>
          </a:bodyPr>
          <a:lstStyle/>
          <a:p>
            <a:r>
              <a:rPr lang="en-US" sz="2400" dirty="0" smtClean="0">
                <a:solidFill>
                  <a:schemeClr val="bg1"/>
                </a:solidFill>
              </a:rPr>
              <a:t>parotid</a:t>
            </a:r>
            <a:endParaRPr lang="en-US" sz="2400" dirty="0">
              <a:solidFill>
                <a:schemeClr val="bg1"/>
              </a:solidFill>
            </a:endParaRPr>
          </a:p>
        </p:txBody>
      </p:sp>
      <p:sp>
        <p:nvSpPr>
          <p:cNvPr id="9" name="TextBox 8"/>
          <p:cNvSpPr txBox="1"/>
          <p:nvPr/>
        </p:nvSpPr>
        <p:spPr>
          <a:xfrm>
            <a:off x="0" y="-12046"/>
            <a:ext cx="442750" cy="646331"/>
          </a:xfrm>
          <a:prstGeom prst="rect">
            <a:avLst/>
          </a:prstGeom>
          <a:solidFill>
            <a:schemeClr val="tx1"/>
          </a:solidFill>
        </p:spPr>
        <p:txBody>
          <a:bodyPr wrap="none" rtlCol="0">
            <a:spAutoFit/>
          </a:bodyPr>
          <a:lstStyle/>
          <a:p>
            <a:r>
              <a:rPr lang="en-US" sz="3600" b="1" dirty="0" smtClean="0">
                <a:solidFill>
                  <a:schemeClr val="bg1"/>
                </a:solidFill>
              </a:rPr>
              <a:t>B</a:t>
            </a:r>
            <a:endParaRPr lang="en-US" sz="2400" b="1" dirty="0">
              <a:solidFill>
                <a:schemeClr val="bg1"/>
              </a:solidFill>
            </a:endParaRPr>
          </a:p>
        </p:txBody>
      </p:sp>
      <p:sp>
        <p:nvSpPr>
          <p:cNvPr id="10" name="TextBox 9"/>
          <p:cNvSpPr txBox="1"/>
          <p:nvPr/>
        </p:nvSpPr>
        <p:spPr>
          <a:xfrm>
            <a:off x="8215160" y="183967"/>
            <a:ext cx="638479" cy="523220"/>
          </a:xfrm>
          <a:prstGeom prst="rect">
            <a:avLst/>
          </a:prstGeom>
          <a:noFill/>
        </p:spPr>
        <p:txBody>
          <a:bodyPr wrap="square" rtlCol="0">
            <a:spAutoFit/>
          </a:bodyPr>
          <a:lstStyle/>
          <a:p>
            <a:r>
              <a:rPr lang="en-US" sz="2800" dirty="0" smtClean="0">
                <a:solidFill>
                  <a:schemeClr val="bg1"/>
                </a:solidFill>
              </a:rPr>
              <a:t>16</a:t>
            </a:r>
            <a:endParaRPr lang="en-US" sz="2800" dirty="0">
              <a:solidFill>
                <a:schemeClr val="bg1"/>
              </a:solidFill>
            </a:endParaRPr>
          </a:p>
        </p:txBody>
      </p:sp>
    </p:spTree>
    <p:extLst>
      <p:ext uri="{BB962C8B-B14F-4D97-AF65-F5344CB8AC3E}">
        <p14:creationId xmlns:p14="http://schemas.microsoft.com/office/powerpoint/2010/main" val="37238642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9254"/>
            <a:ext cx="9144000" cy="7437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12046"/>
            <a:ext cx="428322" cy="646331"/>
          </a:xfrm>
          <a:prstGeom prst="rect">
            <a:avLst/>
          </a:prstGeom>
          <a:solidFill>
            <a:schemeClr val="tx1"/>
          </a:solidFill>
        </p:spPr>
        <p:txBody>
          <a:bodyPr wrap="none" rtlCol="0">
            <a:spAutoFit/>
          </a:bodyPr>
          <a:lstStyle/>
          <a:p>
            <a:r>
              <a:rPr lang="en-US" sz="3600" b="1" dirty="0" smtClean="0">
                <a:solidFill>
                  <a:schemeClr val="bg1"/>
                </a:solidFill>
              </a:rPr>
              <a:t>C</a:t>
            </a:r>
            <a:endParaRPr lang="en-US" sz="2400" b="1" dirty="0">
              <a:solidFill>
                <a:schemeClr val="bg1"/>
              </a:solidFill>
            </a:endParaRPr>
          </a:p>
        </p:txBody>
      </p:sp>
      <p:sp>
        <p:nvSpPr>
          <p:cNvPr id="4" name="TextBox 3"/>
          <p:cNvSpPr txBox="1"/>
          <p:nvPr/>
        </p:nvSpPr>
        <p:spPr>
          <a:xfrm>
            <a:off x="8215160" y="183967"/>
            <a:ext cx="638479" cy="523220"/>
          </a:xfrm>
          <a:prstGeom prst="rect">
            <a:avLst/>
          </a:prstGeom>
          <a:noFill/>
        </p:spPr>
        <p:txBody>
          <a:bodyPr wrap="square" rtlCol="0">
            <a:spAutoFit/>
          </a:bodyPr>
          <a:lstStyle/>
          <a:p>
            <a:r>
              <a:rPr lang="en-US" sz="2800" dirty="0" smtClean="0">
                <a:solidFill>
                  <a:schemeClr val="bg1"/>
                </a:solidFill>
              </a:rPr>
              <a:t>16</a:t>
            </a:r>
            <a:endParaRPr lang="en-US" sz="2800" dirty="0">
              <a:solidFill>
                <a:schemeClr val="bg1"/>
              </a:solidFill>
            </a:endParaRPr>
          </a:p>
        </p:txBody>
      </p:sp>
    </p:spTree>
    <p:extLst>
      <p:ext uri="{BB962C8B-B14F-4D97-AF65-F5344CB8AC3E}">
        <p14:creationId xmlns:p14="http://schemas.microsoft.com/office/powerpoint/2010/main" val="6761995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55595"/>
            <a:ext cx="9143999" cy="7215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96035" y="-1509"/>
            <a:ext cx="3392788" cy="1323439"/>
          </a:xfrm>
          <a:prstGeom prst="rect">
            <a:avLst/>
          </a:prstGeom>
          <a:noFill/>
        </p:spPr>
        <p:txBody>
          <a:bodyPr wrap="none" rtlCol="0">
            <a:spAutoFit/>
          </a:bodyPr>
          <a:lstStyle/>
          <a:p>
            <a:pPr algn="ctr"/>
            <a:r>
              <a:rPr lang="en-US" sz="3200" dirty="0">
                <a:solidFill>
                  <a:schemeClr val="bg1"/>
                </a:solidFill>
              </a:rPr>
              <a:t>P</a:t>
            </a:r>
            <a:r>
              <a:rPr lang="en-US" sz="3200" dirty="0" smtClean="0">
                <a:solidFill>
                  <a:schemeClr val="bg1"/>
                </a:solidFill>
              </a:rPr>
              <a:t>arotid ultrasound</a:t>
            </a:r>
          </a:p>
          <a:p>
            <a:pPr algn="ctr"/>
            <a:r>
              <a:rPr lang="en-US" sz="2400" dirty="0" smtClean="0">
                <a:solidFill>
                  <a:schemeClr val="bg1"/>
                </a:solidFill>
              </a:rPr>
              <a:t>3 weeks after</a:t>
            </a:r>
          </a:p>
          <a:p>
            <a:pPr algn="ctr"/>
            <a:r>
              <a:rPr lang="en-US" sz="2400" dirty="0" smtClean="0">
                <a:solidFill>
                  <a:schemeClr val="bg1"/>
                </a:solidFill>
              </a:rPr>
              <a:t>after fluoroscopic dilation</a:t>
            </a:r>
          </a:p>
        </p:txBody>
      </p:sp>
      <p:sp>
        <p:nvSpPr>
          <p:cNvPr id="4" name="TextBox 3"/>
          <p:cNvSpPr txBox="1"/>
          <p:nvPr/>
        </p:nvSpPr>
        <p:spPr>
          <a:xfrm>
            <a:off x="2588701" y="5181600"/>
            <a:ext cx="4400244" cy="1200329"/>
          </a:xfrm>
          <a:prstGeom prst="rect">
            <a:avLst/>
          </a:prstGeom>
          <a:noFill/>
        </p:spPr>
        <p:txBody>
          <a:bodyPr wrap="none" rtlCol="0">
            <a:spAutoFit/>
          </a:bodyPr>
          <a:lstStyle/>
          <a:p>
            <a:pPr algn="ctr"/>
            <a:r>
              <a:rPr lang="en-US" sz="2400" dirty="0" smtClean="0">
                <a:solidFill>
                  <a:schemeClr val="bg1"/>
                </a:solidFill>
              </a:rPr>
              <a:t>3.0 mm </a:t>
            </a:r>
            <a:r>
              <a:rPr lang="en-US" sz="2400" dirty="0" err="1" smtClean="0">
                <a:solidFill>
                  <a:schemeClr val="bg1"/>
                </a:solidFill>
              </a:rPr>
              <a:t>sialoballoon</a:t>
            </a:r>
            <a:endParaRPr lang="en-US" sz="2400" dirty="0" smtClean="0">
              <a:solidFill>
                <a:schemeClr val="bg1"/>
              </a:solidFill>
            </a:endParaRPr>
          </a:p>
          <a:p>
            <a:pPr algn="ctr"/>
            <a:r>
              <a:rPr lang="en-US" sz="2400" dirty="0">
                <a:solidFill>
                  <a:schemeClr val="bg1"/>
                </a:solidFill>
              </a:rPr>
              <a:t>i</a:t>
            </a:r>
            <a:r>
              <a:rPr lang="en-US" sz="2400" dirty="0" smtClean="0">
                <a:solidFill>
                  <a:schemeClr val="bg1"/>
                </a:solidFill>
              </a:rPr>
              <a:t>nflated to 8 atmospheres = 3 mm</a:t>
            </a:r>
          </a:p>
          <a:p>
            <a:pPr algn="ctr"/>
            <a:r>
              <a:rPr lang="en-US" sz="2400" dirty="0" smtClean="0">
                <a:solidFill>
                  <a:schemeClr val="bg1"/>
                </a:solidFill>
              </a:rPr>
              <a:t>(+ --- + = 3 mm)</a:t>
            </a:r>
            <a:endParaRPr lang="en-US" sz="2400" dirty="0">
              <a:solidFill>
                <a:schemeClr val="bg1"/>
              </a:solidFill>
            </a:endParaRPr>
          </a:p>
        </p:txBody>
      </p:sp>
      <p:cxnSp>
        <p:nvCxnSpPr>
          <p:cNvPr id="5" name="Straight Arrow Connector 4"/>
          <p:cNvCxnSpPr/>
          <p:nvPr/>
        </p:nvCxnSpPr>
        <p:spPr>
          <a:xfrm flipV="1">
            <a:off x="5105400" y="3429000"/>
            <a:ext cx="457200" cy="160020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81000" y="4419600"/>
            <a:ext cx="1341008" cy="461665"/>
          </a:xfrm>
          <a:prstGeom prst="rect">
            <a:avLst/>
          </a:prstGeom>
          <a:noFill/>
        </p:spPr>
        <p:txBody>
          <a:bodyPr wrap="none" rtlCol="0">
            <a:spAutoFit/>
          </a:bodyPr>
          <a:lstStyle/>
          <a:p>
            <a:r>
              <a:rPr lang="en-US" sz="2400" dirty="0">
                <a:solidFill>
                  <a:schemeClr val="bg1"/>
                </a:solidFill>
              </a:rPr>
              <a:t>i</a:t>
            </a:r>
            <a:r>
              <a:rPr lang="en-US" sz="2400" dirty="0" smtClean="0">
                <a:solidFill>
                  <a:schemeClr val="bg1"/>
                </a:solidFill>
              </a:rPr>
              <a:t>ntra-oral</a:t>
            </a:r>
            <a:endParaRPr lang="en-US" sz="2400" dirty="0">
              <a:solidFill>
                <a:schemeClr val="bg1"/>
              </a:solidFill>
            </a:endParaRPr>
          </a:p>
        </p:txBody>
      </p:sp>
      <p:sp>
        <p:nvSpPr>
          <p:cNvPr id="7" name="TextBox 6"/>
          <p:cNvSpPr txBox="1"/>
          <p:nvPr/>
        </p:nvSpPr>
        <p:spPr>
          <a:xfrm>
            <a:off x="3092429" y="3740275"/>
            <a:ext cx="1330621" cy="461665"/>
          </a:xfrm>
          <a:prstGeom prst="rect">
            <a:avLst/>
          </a:prstGeom>
          <a:noFill/>
        </p:spPr>
        <p:txBody>
          <a:bodyPr wrap="none" rtlCol="0">
            <a:spAutoFit/>
          </a:bodyPr>
          <a:lstStyle/>
          <a:p>
            <a:r>
              <a:rPr lang="en-US" sz="2400" dirty="0" smtClean="0">
                <a:solidFill>
                  <a:schemeClr val="bg1"/>
                </a:solidFill>
              </a:rPr>
              <a:t>masseter</a:t>
            </a:r>
            <a:endParaRPr lang="en-US" sz="2400" dirty="0">
              <a:solidFill>
                <a:schemeClr val="bg1"/>
              </a:solidFill>
            </a:endParaRPr>
          </a:p>
        </p:txBody>
      </p:sp>
      <p:sp>
        <p:nvSpPr>
          <p:cNvPr id="8" name="TextBox 7"/>
          <p:cNvSpPr txBox="1"/>
          <p:nvPr/>
        </p:nvSpPr>
        <p:spPr>
          <a:xfrm>
            <a:off x="7772400" y="2967335"/>
            <a:ext cx="1093441" cy="461665"/>
          </a:xfrm>
          <a:prstGeom prst="rect">
            <a:avLst/>
          </a:prstGeom>
          <a:noFill/>
        </p:spPr>
        <p:txBody>
          <a:bodyPr wrap="none" rtlCol="0">
            <a:spAutoFit/>
          </a:bodyPr>
          <a:lstStyle/>
          <a:p>
            <a:r>
              <a:rPr lang="en-US" sz="2400" dirty="0" smtClean="0">
                <a:solidFill>
                  <a:schemeClr val="bg1"/>
                </a:solidFill>
              </a:rPr>
              <a:t>parotid</a:t>
            </a:r>
            <a:endParaRPr lang="en-US" sz="2400" dirty="0">
              <a:solidFill>
                <a:schemeClr val="bg1"/>
              </a:solidFill>
            </a:endParaRPr>
          </a:p>
        </p:txBody>
      </p:sp>
      <p:sp>
        <p:nvSpPr>
          <p:cNvPr id="11" name="TextBox 10"/>
          <p:cNvSpPr txBox="1"/>
          <p:nvPr/>
        </p:nvSpPr>
        <p:spPr>
          <a:xfrm>
            <a:off x="0" y="-12046"/>
            <a:ext cx="476412" cy="646331"/>
          </a:xfrm>
          <a:prstGeom prst="rect">
            <a:avLst/>
          </a:prstGeom>
          <a:solidFill>
            <a:schemeClr val="tx1"/>
          </a:solidFill>
        </p:spPr>
        <p:txBody>
          <a:bodyPr wrap="none" rtlCol="0">
            <a:spAutoFit/>
          </a:bodyPr>
          <a:lstStyle/>
          <a:p>
            <a:r>
              <a:rPr lang="en-US" sz="3600" b="1" dirty="0" smtClean="0">
                <a:solidFill>
                  <a:schemeClr val="bg1"/>
                </a:solidFill>
              </a:rPr>
              <a:t>D</a:t>
            </a:r>
            <a:endParaRPr lang="en-US" sz="2400" b="1" dirty="0">
              <a:solidFill>
                <a:schemeClr val="bg1"/>
              </a:solidFill>
            </a:endParaRPr>
          </a:p>
        </p:txBody>
      </p:sp>
      <p:sp>
        <p:nvSpPr>
          <p:cNvPr id="10" name="TextBox 9"/>
          <p:cNvSpPr txBox="1"/>
          <p:nvPr/>
        </p:nvSpPr>
        <p:spPr>
          <a:xfrm>
            <a:off x="8215160" y="183967"/>
            <a:ext cx="638479" cy="523220"/>
          </a:xfrm>
          <a:prstGeom prst="rect">
            <a:avLst/>
          </a:prstGeom>
          <a:noFill/>
        </p:spPr>
        <p:txBody>
          <a:bodyPr wrap="square" rtlCol="0">
            <a:spAutoFit/>
          </a:bodyPr>
          <a:lstStyle/>
          <a:p>
            <a:r>
              <a:rPr lang="en-US" sz="2800" dirty="0" smtClean="0">
                <a:solidFill>
                  <a:schemeClr val="bg1"/>
                </a:solidFill>
              </a:rPr>
              <a:t>16</a:t>
            </a:r>
            <a:endParaRPr lang="en-US" sz="2800" dirty="0">
              <a:solidFill>
                <a:schemeClr val="bg1"/>
              </a:solidFill>
            </a:endParaRPr>
          </a:p>
        </p:txBody>
      </p:sp>
    </p:spTree>
    <p:extLst>
      <p:ext uri="{BB962C8B-B14F-4D97-AF65-F5344CB8AC3E}">
        <p14:creationId xmlns:p14="http://schemas.microsoft.com/office/powerpoint/2010/main" val="10843058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91969"/>
            <a:ext cx="10052051" cy="7567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4876800"/>
            <a:ext cx="1279525"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38200" y="3200400"/>
            <a:ext cx="535724" cy="584775"/>
          </a:xfrm>
          <a:prstGeom prst="rect">
            <a:avLst/>
          </a:prstGeom>
          <a:noFill/>
        </p:spPr>
        <p:txBody>
          <a:bodyPr wrap="none" rtlCol="0">
            <a:spAutoFit/>
          </a:bodyPr>
          <a:lstStyle/>
          <a:p>
            <a:r>
              <a:rPr lang="en-US" sz="3200" dirty="0" smtClean="0">
                <a:solidFill>
                  <a:schemeClr val="bg1"/>
                </a:solidFill>
              </a:rPr>
              <a:t>M</a:t>
            </a:r>
            <a:endParaRPr lang="en-US" sz="3200" dirty="0">
              <a:solidFill>
                <a:schemeClr val="bg1"/>
              </a:solidFill>
            </a:endParaRPr>
          </a:p>
        </p:txBody>
      </p:sp>
      <p:sp>
        <p:nvSpPr>
          <p:cNvPr id="6" name="TextBox 5"/>
          <p:cNvSpPr txBox="1"/>
          <p:nvPr/>
        </p:nvSpPr>
        <p:spPr>
          <a:xfrm>
            <a:off x="3023040" y="3554342"/>
            <a:ext cx="344966" cy="461665"/>
          </a:xfrm>
          <a:prstGeom prst="rect">
            <a:avLst/>
          </a:prstGeom>
          <a:noFill/>
        </p:spPr>
        <p:txBody>
          <a:bodyPr wrap="none" rtlCol="0">
            <a:spAutoFit/>
          </a:bodyPr>
          <a:lstStyle/>
          <a:p>
            <a:r>
              <a:rPr lang="en-US" sz="2400" i="1" dirty="0" smtClean="0">
                <a:solidFill>
                  <a:schemeClr val="bg1"/>
                </a:solidFill>
              </a:rPr>
              <a:t>C</a:t>
            </a:r>
            <a:endParaRPr lang="en-US" sz="2400" i="1" dirty="0">
              <a:solidFill>
                <a:schemeClr val="bg1"/>
              </a:solidFill>
            </a:endParaRPr>
          </a:p>
        </p:txBody>
      </p:sp>
      <p:sp>
        <p:nvSpPr>
          <p:cNvPr id="7" name="TextBox 6"/>
          <p:cNvSpPr txBox="1"/>
          <p:nvPr/>
        </p:nvSpPr>
        <p:spPr>
          <a:xfrm>
            <a:off x="7635597" y="1970264"/>
            <a:ext cx="344966" cy="461665"/>
          </a:xfrm>
          <a:prstGeom prst="rect">
            <a:avLst/>
          </a:prstGeom>
          <a:noFill/>
        </p:spPr>
        <p:txBody>
          <a:bodyPr wrap="none" rtlCol="0">
            <a:spAutoFit/>
          </a:bodyPr>
          <a:lstStyle/>
          <a:p>
            <a:r>
              <a:rPr lang="en-US" sz="2400" i="1" dirty="0">
                <a:solidFill>
                  <a:schemeClr val="bg1"/>
                </a:solidFill>
              </a:rPr>
              <a:t>C</a:t>
            </a:r>
          </a:p>
        </p:txBody>
      </p:sp>
      <p:sp>
        <p:nvSpPr>
          <p:cNvPr id="8" name="TextBox 7"/>
          <p:cNvSpPr txBox="1"/>
          <p:nvPr/>
        </p:nvSpPr>
        <p:spPr>
          <a:xfrm>
            <a:off x="5046427" y="3785174"/>
            <a:ext cx="362600" cy="461665"/>
          </a:xfrm>
          <a:prstGeom prst="rect">
            <a:avLst/>
          </a:prstGeom>
          <a:noFill/>
        </p:spPr>
        <p:txBody>
          <a:bodyPr wrap="none" rtlCol="0">
            <a:spAutoFit/>
          </a:bodyPr>
          <a:lstStyle/>
          <a:p>
            <a:r>
              <a:rPr lang="en-US" sz="2400" i="1" dirty="0" smtClean="0">
                <a:solidFill>
                  <a:schemeClr val="bg1"/>
                </a:solidFill>
              </a:rPr>
              <a:t>A</a:t>
            </a:r>
            <a:endParaRPr lang="en-US" sz="2400" i="1" dirty="0">
              <a:solidFill>
                <a:schemeClr val="bg1"/>
              </a:solidFill>
            </a:endParaRPr>
          </a:p>
        </p:txBody>
      </p:sp>
      <p:sp>
        <p:nvSpPr>
          <p:cNvPr id="9" name="TextBox 8"/>
          <p:cNvSpPr txBox="1"/>
          <p:nvPr/>
        </p:nvSpPr>
        <p:spPr>
          <a:xfrm>
            <a:off x="4865127" y="1447800"/>
            <a:ext cx="362600" cy="461665"/>
          </a:xfrm>
          <a:prstGeom prst="rect">
            <a:avLst/>
          </a:prstGeom>
          <a:noFill/>
        </p:spPr>
        <p:txBody>
          <a:bodyPr wrap="none" rtlCol="0">
            <a:spAutoFit/>
          </a:bodyPr>
          <a:lstStyle/>
          <a:p>
            <a:r>
              <a:rPr lang="en-US" sz="2400" i="1" dirty="0" smtClean="0">
                <a:solidFill>
                  <a:schemeClr val="bg1"/>
                </a:solidFill>
              </a:rPr>
              <a:t>A</a:t>
            </a:r>
            <a:endParaRPr lang="en-US" sz="2400" i="1" dirty="0">
              <a:solidFill>
                <a:schemeClr val="bg1"/>
              </a:solidFill>
            </a:endParaRPr>
          </a:p>
        </p:txBody>
      </p:sp>
      <p:sp>
        <p:nvSpPr>
          <p:cNvPr id="10" name="TextBox 9"/>
          <p:cNvSpPr txBox="1"/>
          <p:nvPr/>
        </p:nvSpPr>
        <p:spPr>
          <a:xfrm>
            <a:off x="2407390" y="5715000"/>
            <a:ext cx="3618363" cy="584775"/>
          </a:xfrm>
          <a:prstGeom prst="rect">
            <a:avLst/>
          </a:prstGeom>
          <a:noFill/>
        </p:spPr>
        <p:txBody>
          <a:bodyPr wrap="none" rtlCol="0">
            <a:spAutoFit/>
          </a:bodyPr>
          <a:lstStyle/>
          <a:p>
            <a:r>
              <a:rPr lang="en-US" sz="3200" dirty="0" smtClean="0">
                <a:solidFill>
                  <a:schemeClr val="bg1"/>
                </a:solidFill>
              </a:rPr>
              <a:t>Orientation of probe</a:t>
            </a:r>
            <a:endParaRPr lang="en-US" sz="3200" dirty="0">
              <a:solidFill>
                <a:schemeClr val="bg1"/>
              </a:solidFill>
            </a:endParaRPr>
          </a:p>
        </p:txBody>
      </p:sp>
      <p:cxnSp>
        <p:nvCxnSpPr>
          <p:cNvPr id="11" name="Straight Arrow Connector 10"/>
          <p:cNvCxnSpPr/>
          <p:nvPr/>
        </p:nvCxnSpPr>
        <p:spPr>
          <a:xfrm flipV="1">
            <a:off x="6172200" y="5562600"/>
            <a:ext cx="1143000" cy="304800"/>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57200" y="443360"/>
            <a:ext cx="442750" cy="646331"/>
          </a:xfrm>
          <a:prstGeom prst="rect">
            <a:avLst/>
          </a:prstGeom>
          <a:solidFill>
            <a:schemeClr val="tx1"/>
          </a:solidFill>
        </p:spPr>
        <p:txBody>
          <a:bodyPr wrap="none" rtlCol="0">
            <a:spAutoFit/>
          </a:bodyPr>
          <a:lstStyle/>
          <a:p>
            <a:r>
              <a:rPr lang="en-US" sz="3600" b="1" dirty="0" smtClean="0">
                <a:solidFill>
                  <a:schemeClr val="bg1"/>
                </a:solidFill>
              </a:rPr>
              <a:t>C</a:t>
            </a:r>
            <a:endParaRPr lang="en-US" sz="3600" b="1" dirty="0">
              <a:solidFill>
                <a:schemeClr val="bg1"/>
              </a:solidFill>
            </a:endParaRPr>
          </a:p>
        </p:txBody>
      </p:sp>
      <p:sp>
        <p:nvSpPr>
          <p:cNvPr id="12" name="TextBox 11"/>
          <p:cNvSpPr txBox="1"/>
          <p:nvPr/>
        </p:nvSpPr>
        <p:spPr>
          <a:xfrm>
            <a:off x="8610600" y="10076"/>
            <a:ext cx="533400" cy="523220"/>
          </a:xfrm>
          <a:prstGeom prst="rect">
            <a:avLst/>
          </a:prstGeom>
          <a:noFill/>
        </p:spPr>
        <p:txBody>
          <a:bodyPr wrap="square" rtlCol="0">
            <a:spAutoFit/>
          </a:bodyPr>
          <a:lstStyle/>
          <a:p>
            <a:r>
              <a:rPr lang="en-US" sz="2800" dirty="0" smtClean="0">
                <a:solidFill>
                  <a:schemeClr val="bg1"/>
                </a:solidFill>
              </a:rPr>
              <a:t>3</a:t>
            </a:r>
            <a:endParaRPr lang="en-US" sz="2800" dirty="0">
              <a:solidFill>
                <a:schemeClr val="bg1"/>
              </a:solidFill>
            </a:endParaRPr>
          </a:p>
        </p:txBody>
      </p:sp>
    </p:spTree>
    <p:extLst>
      <p:ext uri="{BB962C8B-B14F-4D97-AF65-F5344CB8AC3E}">
        <p14:creationId xmlns:p14="http://schemas.microsoft.com/office/powerpoint/2010/main" val="11431348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3271" y="2133600"/>
            <a:ext cx="4495800" cy="561975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5486400" cy="6858000"/>
          </a:xfrm>
          <a:prstGeom prst="rect">
            <a:avLst/>
          </a:prstGeom>
        </p:spPr>
      </p:pic>
      <p:sp>
        <p:nvSpPr>
          <p:cNvPr id="4" name="TextBox 3"/>
          <p:cNvSpPr txBox="1"/>
          <p:nvPr/>
        </p:nvSpPr>
        <p:spPr>
          <a:xfrm>
            <a:off x="5488919" y="381000"/>
            <a:ext cx="3657600" cy="3108543"/>
          </a:xfrm>
          <a:prstGeom prst="rect">
            <a:avLst/>
          </a:prstGeom>
          <a:solidFill>
            <a:schemeClr val="tx1"/>
          </a:solidFill>
        </p:spPr>
        <p:txBody>
          <a:bodyPr wrap="square" rtlCol="0">
            <a:spAutoFit/>
          </a:bodyPr>
          <a:lstStyle/>
          <a:p>
            <a:pPr algn="ctr"/>
            <a:r>
              <a:rPr lang="en-US" sz="2800" dirty="0" smtClean="0">
                <a:solidFill>
                  <a:schemeClr val="bg1"/>
                </a:solidFill>
              </a:rPr>
              <a:t>Parotid U/S guided </a:t>
            </a:r>
            <a:r>
              <a:rPr lang="en-US" sz="2800" dirty="0" err="1" smtClean="0">
                <a:solidFill>
                  <a:schemeClr val="bg1"/>
                </a:solidFill>
              </a:rPr>
              <a:t>botox</a:t>
            </a:r>
            <a:r>
              <a:rPr lang="en-US" sz="2800" dirty="0" smtClean="0">
                <a:solidFill>
                  <a:schemeClr val="bg1"/>
                </a:solidFill>
              </a:rPr>
              <a:t>  injection</a:t>
            </a:r>
          </a:p>
          <a:p>
            <a:pPr algn="ctr"/>
            <a:r>
              <a:rPr lang="en-US" sz="2800" dirty="0" smtClean="0">
                <a:solidFill>
                  <a:schemeClr val="bg1"/>
                </a:solidFill>
              </a:rPr>
              <a:t>20 units (0.8 cc)</a:t>
            </a:r>
          </a:p>
          <a:p>
            <a:pPr algn="ctr"/>
            <a:endParaRPr lang="en-US" sz="2800" dirty="0" smtClean="0">
              <a:solidFill>
                <a:schemeClr val="bg1"/>
              </a:solidFill>
            </a:endParaRPr>
          </a:p>
          <a:p>
            <a:pPr algn="ctr"/>
            <a:endParaRPr lang="en-US" sz="2800" dirty="0">
              <a:solidFill>
                <a:schemeClr val="bg1"/>
              </a:solidFill>
            </a:endParaRPr>
          </a:p>
          <a:p>
            <a:pPr algn="ctr"/>
            <a:r>
              <a:rPr lang="en-US" sz="2800" dirty="0" smtClean="0">
                <a:solidFill>
                  <a:schemeClr val="bg1"/>
                </a:solidFill>
              </a:rPr>
              <a:t> 25 gauge needle</a:t>
            </a:r>
          </a:p>
          <a:p>
            <a:pPr algn="ctr"/>
            <a:endParaRPr lang="en-US" sz="2800" dirty="0">
              <a:solidFill>
                <a:schemeClr val="bg1"/>
              </a:solidFill>
            </a:endParaRPr>
          </a:p>
        </p:txBody>
      </p:sp>
      <p:sp>
        <p:nvSpPr>
          <p:cNvPr id="5" name="TextBox 4"/>
          <p:cNvSpPr txBox="1"/>
          <p:nvPr/>
        </p:nvSpPr>
        <p:spPr>
          <a:xfrm>
            <a:off x="5486400" y="5638800"/>
            <a:ext cx="3657600" cy="369332"/>
          </a:xfrm>
          <a:prstGeom prst="rect">
            <a:avLst/>
          </a:prstGeom>
          <a:solidFill>
            <a:schemeClr val="tx1"/>
          </a:solidFill>
        </p:spPr>
        <p:txBody>
          <a:bodyPr wrap="square" rtlCol="0">
            <a:spAutoFit/>
          </a:bodyPr>
          <a:lstStyle/>
          <a:p>
            <a:endParaRPr lang="en-US" dirty="0"/>
          </a:p>
        </p:txBody>
      </p:sp>
      <p:cxnSp>
        <p:nvCxnSpPr>
          <p:cNvPr id="7" name="Straight Arrow Connector 6"/>
          <p:cNvCxnSpPr/>
          <p:nvPr/>
        </p:nvCxnSpPr>
        <p:spPr>
          <a:xfrm>
            <a:off x="7848600" y="2971800"/>
            <a:ext cx="381000" cy="68580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7761064" y="2971800"/>
            <a:ext cx="87536" cy="819834"/>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488919" y="5823466"/>
            <a:ext cx="3655081" cy="1200329"/>
          </a:xfrm>
          <a:prstGeom prst="rect">
            <a:avLst/>
          </a:prstGeom>
          <a:solidFill>
            <a:schemeClr val="tx1"/>
          </a:solidFill>
        </p:spPr>
        <p:txBody>
          <a:bodyPr wrap="square" rtlCol="0">
            <a:spAutoFit/>
          </a:bodyPr>
          <a:lstStyle/>
          <a:p>
            <a:endParaRPr lang="en-US" dirty="0" smtClean="0"/>
          </a:p>
          <a:p>
            <a:endParaRPr lang="en-US" dirty="0"/>
          </a:p>
          <a:p>
            <a:endParaRPr lang="en-US" dirty="0" smtClean="0"/>
          </a:p>
          <a:p>
            <a:endParaRPr lang="en-US" dirty="0"/>
          </a:p>
        </p:txBody>
      </p:sp>
      <p:sp>
        <p:nvSpPr>
          <p:cNvPr id="9" name="TextBox 8"/>
          <p:cNvSpPr txBox="1"/>
          <p:nvPr/>
        </p:nvSpPr>
        <p:spPr>
          <a:xfrm>
            <a:off x="0" y="-12046"/>
            <a:ext cx="465192" cy="646331"/>
          </a:xfrm>
          <a:prstGeom prst="rect">
            <a:avLst/>
          </a:prstGeom>
          <a:solidFill>
            <a:schemeClr val="tx1"/>
          </a:solidFill>
        </p:spPr>
        <p:txBody>
          <a:bodyPr wrap="none" rtlCol="0">
            <a:spAutoFit/>
          </a:bodyPr>
          <a:lstStyle/>
          <a:p>
            <a:r>
              <a:rPr lang="en-US" sz="3600" b="1" dirty="0" smtClean="0">
                <a:solidFill>
                  <a:schemeClr val="bg1"/>
                </a:solidFill>
              </a:rPr>
              <a:t>A</a:t>
            </a:r>
            <a:endParaRPr lang="en-US" sz="2400" b="1" dirty="0">
              <a:solidFill>
                <a:schemeClr val="bg1"/>
              </a:solidFill>
            </a:endParaRPr>
          </a:p>
        </p:txBody>
      </p:sp>
      <p:sp>
        <p:nvSpPr>
          <p:cNvPr id="10" name="TextBox 9"/>
          <p:cNvSpPr txBox="1"/>
          <p:nvPr/>
        </p:nvSpPr>
        <p:spPr>
          <a:xfrm>
            <a:off x="5484316" y="3258234"/>
            <a:ext cx="442750" cy="646331"/>
          </a:xfrm>
          <a:prstGeom prst="rect">
            <a:avLst/>
          </a:prstGeom>
          <a:solidFill>
            <a:schemeClr val="tx1"/>
          </a:solidFill>
        </p:spPr>
        <p:txBody>
          <a:bodyPr wrap="none" rtlCol="0">
            <a:spAutoFit/>
          </a:bodyPr>
          <a:lstStyle/>
          <a:p>
            <a:r>
              <a:rPr lang="en-US" sz="3600" b="1" dirty="0" smtClean="0">
                <a:solidFill>
                  <a:schemeClr val="bg1"/>
                </a:solidFill>
              </a:rPr>
              <a:t>B</a:t>
            </a:r>
            <a:endParaRPr lang="en-US" sz="2400" b="1" dirty="0">
              <a:solidFill>
                <a:schemeClr val="bg1"/>
              </a:solidFill>
            </a:endParaRPr>
          </a:p>
        </p:txBody>
      </p:sp>
      <p:sp>
        <p:nvSpPr>
          <p:cNvPr id="12" name="TextBox 11"/>
          <p:cNvSpPr txBox="1"/>
          <p:nvPr/>
        </p:nvSpPr>
        <p:spPr>
          <a:xfrm>
            <a:off x="8305800" y="49509"/>
            <a:ext cx="638479" cy="523220"/>
          </a:xfrm>
          <a:prstGeom prst="rect">
            <a:avLst/>
          </a:prstGeom>
          <a:noFill/>
        </p:spPr>
        <p:txBody>
          <a:bodyPr wrap="square" rtlCol="0">
            <a:spAutoFit/>
          </a:bodyPr>
          <a:lstStyle/>
          <a:p>
            <a:r>
              <a:rPr lang="en-US" sz="2800" dirty="0" smtClean="0">
                <a:solidFill>
                  <a:schemeClr val="bg1"/>
                </a:solidFill>
              </a:rPr>
              <a:t>17</a:t>
            </a:r>
            <a:endParaRPr lang="en-US" sz="2800" dirty="0">
              <a:solidFill>
                <a:schemeClr val="bg1"/>
              </a:solidFill>
            </a:endParaRPr>
          </a:p>
        </p:txBody>
      </p:sp>
    </p:spTree>
    <p:extLst>
      <p:ext uri="{BB962C8B-B14F-4D97-AF65-F5344CB8AC3E}">
        <p14:creationId xmlns:p14="http://schemas.microsoft.com/office/powerpoint/2010/main" val="42034810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600"/>
            <a:ext cx="9046506" cy="5472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252075"/>
            <a:ext cx="6133203" cy="456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057400" y="4953000"/>
            <a:ext cx="137160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2315029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304800"/>
            <a:ext cx="9550400" cy="7162800"/>
          </a:xfrm>
          <a:prstGeom prst="rect">
            <a:avLst/>
          </a:prstGeom>
          <a:ln>
            <a:gradFill flip="none" rotWithShape="1">
              <a:gsLst>
                <a:gs pos="0">
                  <a:schemeClr val="bg1"/>
                </a:gs>
                <a:gs pos="50000">
                  <a:schemeClr val="accent1">
                    <a:tint val="44500"/>
                    <a:satMod val="160000"/>
                  </a:schemeClr>
                </a:gs>
                <a:gs pos="100000">
                  <a:schemeClr val="accent1">
                    <a:tint val="23500"/>
                    <a:satMod val="160000"/>
                  </a:schemeClr>
                </a:gs>
              </a:gsLst>
              <a:path path="shape">
                <a:fillToRect l="50000" t="50000" r="50000" b="50000"/>
              </a:path>
              <a:tileRect/>
            </a:gradFill>
          </a:ln>
        </p:spPr>
      </p:pic>
      <p:sp>
        <p:nvSpPr>
          <p:cNvPr id="3" name="TextBox 2"/>
          <p:cNvSpPr txBox="1"/>
          <p:nvPr/>
        </p:nvSpPr>
        <p:spPr>
          <a:xfrm rot="20755862">
            <a:off x="5096152" y="2986608"/>
            <a:ext cx="1482522" cy="461665"/>
          </a:xfrm>
          <a:prstGeom prst="rect">
            <a:avLst/>
          </a:prstGeom>
          <a:noFill/>
        </p:spPr>
        <p:txBody>
          <a:bodyPr wrap="none" rtlCol="0">
            <a:spAutoFit/>
          </a:bodyPr>
          <a:lstStyle/>
          <a:p>
            <a:r>
              <a:rPr lang="en-US" sz="2400" dirty="0" smtClean="0">
                <a:solidFill>
                  <a:schemeClr val="bg1"/>
                </a:solidFill>
              </a:rPr>
              <a:t>mylohyoid</a:t>
            </a:r>
            <a:endParaRPr lang="en-US" sz="2400" dirty="0">
              <a:solidFill>
                <a:schemeClr val="bg1"/>
              </a:solidFill>
            </a:endParaRPr>
          </a:p>
        </p:txBody>
      </p:sp>
      <p:sp>
        <p:nvSpPr>
          <p:cNvPr id="4" name="TextBox 3"/>
          <p:cNvSpPr txBox="1"/>
          <p:nvPr/>
        </p:nvSpPr>
        <p:spPr>
          <a:xfrm>
            <a:off x="1676400" y="5257800"/>
            <a:ext cx="4537076" cy="830997"/>
          </a:xfrm>
          <a:prstGeom prst="rect">
            <a:avLst/>
          </a:prstGeom>
          <a:noFill/>
        </p:spPr>
        <p:txBody>
          <a:bodyPr wrap="none" rtlCol="0">
            <a:spAutoFit/>
          </a:bodyPr>
          <a:lstStyle/>
          <a:p>
            <a:pPr algn="ctr"/>
            <a:r>
              <a:rPr lang="en-US" sz="2400" dirty="0">
                <a:solidFill>
                  <a:schemeClr val="bg1"/>
                </a:solidFill>
              </a:rPr>
              <a:t>Wharton’s </a:t>
            </a:r>
            <a:r>
              <a:rPr lang="en-US" sz="2400" dirty="0" smtClean="0">
                <a:solidFill>
                  <a:schemeClr val="bg1"/>
                </a:solidFill>
              </a:rPr>
              <a:t>duct enlarged </a:t>
            </a:r>
            <a:r>
              <a:rPr lang="en-US" sz="2400" dirty="0">
                <a:solidFill>
                  <a:schemeClr val="bg1"/>
                </a:solidFill>
              </a:rPr>
              <a:t>(1.7 mm) </a:t>
            </a:r>
            <a:endParaRPr lang="en-US" sz="2400" dirty="0" smtClean="0">
              <a:solidFill>
                <a:schemeClr val="bg1"/>
              </a:solidFill>
            </a:endParaRPr>
          </a:p>
          <a:p>
            <a:pPr algn="ctr"/>
            <a:r>
              <a:rPr lang="en-US" sz="2400" dirty="0" smtClean="0">
                <a:solidFill>
                  <a:schemeClr val="bg1"/>
                </a:solidFill>
              </a:rPr>
              <a:t>after ingesting sour candy</a:t>
            </a:r>
            <a:endParaRPr lang="en-US" sz="2400" dirty="0">
              <a:solidFill>
                <a:schemeClr val="bg1"/>
              </a:solidFill>
            </a:endParaRPr>
          </a:p>
        </p:txBody>
      </p:sp>
      <p:cxnSp>
        <p:nvCxnSpPr>
          <p:cNvPr id="6" name="Straight Arrow Connector 5"/>
          <p:cNvCxnSpPr/>
          <p:nvPr/>
        </p:nvCxnSpPr>
        <p:spPr>
          <a:xfrm flipV="1">
            <a:off x="3429000" y="4267200"/>
            <a:ext cx="266700" cy="990600"/>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 name="Freeform 6"/>
          <p:cNvSpPr/>
          <p:nvPr/>
        </p:nvSpPr>
        <p:spPr>
          <a:xfrm>
            <a:off x="1330859" y="1991762"/>
            <a:ext cx="4300396" cy="2978590"/>
          </a:xfrm>
          <a:custGeom>
            <a:avLst/>
            <a:gdLst>
              <a:gd name="connsiteX0" fmla="*/ 2897109 w 4300396"/>
              <a:gd name="connsiteY0" fmla="*/ 1729212 h 2978590"/>
              <a:gd name="connsiteX1" fmla="*/ 2987644 w 4300396"/>
              <a:gd name="connsiteY1" fmla="*/ 1683945 h 2978590"/>
              <a:gd name="connsiteX2" fmla="*/ 3023858 w 4300396"/>
              <a:gd name="connsiteY2" fmla="*/ 1665838 h 2978590"/>
              <a:gd name="connsiteX3" fmla="*/ 3060072 w 4300396"/>
              <a:gd name="connsiteY3" fmla="*/ 1638678 h 2978590"/>
              <a:gd name="connsiteX4" fmla="*/ 3114392 w 4300396"/>
              <a:gd name="connsiteY4" fmla="*/ 1593410 h 2978590"/>
              <a:gd name="connsiteX5" fmla="*/ 3150606 w 4300396"/>
              <a:gd name="connsiteY5" fmla="*/ 1539089 h 2978590"/>
              <a:gd name="connsiteX6" fmla="*/ 3159660 w 4300396"/>
              <a:gd name="connsiteY6" fmla="*/ 1511929 h 2978590"/>
              <a:gd name="connsiteX7" fmla="*/ 3186820 w 4300396"/>
              <a:gd name="connsiteY7" fmla="*/ 1493822 h 2978590"/>
              <a:gd name="connsiteX8" fmla="*/ 3223034 w 4300396"/>
              <a:gd name="connsiteY8" fmla="*/ 1448555 h 2978590"/>
              <a:gd name="connsiteX9" fmla="*/ 3268301 w 4300396"/>
              <a:gd name="connsiteY9" fmla="*/ 1412341 h 2978590"/>
              <a:gd name="connsiteX10" fmla="*/ 3295462 w 4300396"/>
              <a:gd name="connsiteY10" fmla="*/ 1385181 h 2978590"/>
              <a:gd name="connsiteX11" fmla="*/ 3349783 w 4300396"/>
              <a:gd name="connsiteY11" fmla="*/ 1348967 h 2978590"/>
              <a:gd name="connsiteX12" fmla="*/ 3422210 w 4300396"/>
              <a:gd name="connsiteY12" fmla="*/ 1285592 h 2978590"/>
              <a:gd name="connsiteX13" fmla="*/ 3449371 w 4300396"/>
              <a:gd name="connsiteY13" fmla="*/ 1267486 h 2978590"/>
              <a:gd name="connsiteX14" fmla="*/ 3476531 w 4300396"/>
              <a:gd name="connsiteY14" fmla="*/ 1249379 h 2978590"/>
              <a:gd name="connsiteX15" fmla="*/ 3494638 w 4300396"/>
              <a:gd name="connsiteY15" fmla="*/ 1222218 h 2978590"/>
              <a:gd name="connsiteX16" fmla="*/ 3521798 w 4300396"/>
              <a:gd name="connsiteY16" fmla="*/ 1204111 h 2978590"/>
              <a:gd name="connsiteX17" fmla="*/ 3548959 w 4300396"/>
              <a:gd name="connsiteY17" fmla="*/ 1176951 h 2978590"/>
              <a:gd name="connsiteX18" fmla="*/ 3576119 w 4300396"/>
              <a:gd name="connsiteY18" fmla="*/ 1158844 h 2978590"/>
              <a:gd name="connsiteX19" fmla="*/ 3603280 w 4300396"/>
              <a:gd name="connsiteY19" fmla="*/ 1131684 h 2978590"/>
              <a:gd name="connsiteX20" fmla="*/ 3630440 w 4300396"/>
              <a:gd name="connsiteY20" fmla="*/ 1122630 h 2978590"/>
              <a:gd name="connsiteX21" fmla="*/ 3684761 w 4300396"/>
              <a:gd name="connsiteY21" fmla="*/ 1086416 h 2978590"/>
              <a:gd name="connsiteX22" fmla="*/ 3702868 w 4300396"/>
              <a:gd name="connsiteY22" fmla="*/ 1059256 h 2978590"/>
              <a:gd name="connsiteX23" fmla="*/ 3730028 w 4300396"/>
              <a:gd name="connsiteY23" fmla="*/ 1050202 h 2978590"/>
              <a:gd name="connsiteX24" fmla="*/ 3757189 w 4300396"/>
              <a:gd name="connsiteY24" fmla="*/ 1032095 h 2978590"/>
              <a:gd name="connsiteX25" fmla="*/ 3784349 w 4300396"/>
              <a:gd name="connsiteY25" fmla="*/ 1004935 h 2978590"/>
              <a:gd name="connsiteX26" fmla="*/ 3838670 w 4300396"/>
              <a:gd name="connsiteY26" fmla="*/ 986828 h 2978590"/>
              <a:gd name="connsiteX27" fmla="*/ 3865830 w 4300396"/>
              <a:gd name="connsiteY27" fmla="*/ 977775 h 2978590"/>
              <a:gd name="connsiteX28" fmla="*/ 3929204 w 4300396"/>
              <a:gd name="connsiteY28" fmla="*/ 950614 h 2978590"/>
              <a:gd name="connsiteX29" fmla="*/ 4010686 w 4300396"/>
              <a:gd name="connsiteY29" fmla="*/ 905347 h 2978590"/>
              <a:gd name="connsiteX30" fmla="*/ 4055953 w 4300396"/>
              <a:gd name="connsiteY30" fmla="*/ 860080 h 2978590"/>
              <a:gd name="connsiteX31" fmla="*/ 4083113 w 4300396"/>
              <a:gd name="connsiteY31" fmla="*/ 851026 h 2978590"/>
              <a:gd name="connsiteX32" fmla="*/ 4137434 w 4300396"/>
              <a:gd name="connsiteY32" fmla="*/ 814812 h 2978590"/>
              <a:gd name="connsiteX33" fmla="*/ 4191755 w 4300396"/>
              <a:gd name="connsiteY33" fmla="*/ 778598 h 2978590"/>
              <a:gd name="connsiteX34" fmla="*/ 4218915 w 4300396"/>
              <a:gd name="connsiteY34" fmla="*/ 760491 h 2978590"/>
              <a:gd name="connsiteX35" fmla="*/ 4246076 w 4300396"/>
              <a:gd name="connsiteY35" fmla="*/ 733331 h 2978590"/>
              <a:gd name="connsiteX36" fmla="*/ 4255129 w 4300396"/>
              <a:gd name="connsiteY36" fmla="*/ 706171 h 2978590"/>
              <a:gd name="connsiteX37" fmla="*/ 4273236 w 4300396"/>
              <a:gd name="connsiteY37" fmla="*/ 679010 h 2978590"/>
              <a:gd name="connsiteX38" fmla="*/ 4291343 w 4300396"/>
              <a:gd name="connsiteY38" fmla="*/ 624689 h 2978590"/>
              <a:gd name="connsiteX39" fmla="*/ 4300396 w 4300396"/>
              <a:gd name="connsiteY39" fmla="*/ 597529 h 2978590"/>
              <a:gd name="connsiteX40" fmla="*/ 4273236 w 4300396"/>
              <a:gd name="connsiteY40" fmla="*/ 380246 h 2978590"/>
              <a:gd name="connsiteX41" fmla="*/ 4255129 w 4300396"/>
              <a:gd name="connsiteY41" fmla="*/ 353086 h 2978590"/>
              <a:gd name="connsiteX42" fmla="*/ 4218915 w 4300396"/>
              <a:gd name="connsiteY42" fmla="*/ 307818 h 2978590"/>
              <a:gd name="connsiteX43" fmla="*/ 4209862 w 4300396"/>
              <a:gd name="connsiteY43" fmla="*/ 280658 h 2978590"/>
              <a:gd name="connsiteX44" fmla="*/ 4155541 w 4300396"/>
              <a:gd name="connsiteY44" fmla="*/ 226337 h 2978590"/>
              <a:gd name="connsiteX45" fmla="*/ 4137434 w 4300396"/>
              <a:gd name="connsiteY45" fmla="*/ 199177 h 2978590"/>
              <a:gd name="connsiteX46" fmla="*/ 4083113 w 4300396"/>
              <a:gd name="connsiteY46" fmla="*/ 162963 h 2978590"/>
              <a:gd name="connsiteX47" fmla="*/ 4028792 w 4300396"/>
              <a:gd name="connsiteY47" fmla="*/ 135802 h 2978590"/>
              <a:gd name="connsiteX48" fmla="*/ 3947311 w 4300396"/>
              <a:gd name="connsiteY48" fmla="*/ 90535 h 2978590"/>
              <a:gd name="connsiteX49" fmla="*/ 3920151 w 4300396"/>
              <a:gd name="connsiteY49" fmla="*/ 81482 h 2978590"/>
              <a:gd name="connsiteX50" fmla="*/ 3892991 w 4300396"/>
              <a:gd name="connsiteY50" fmla="*/ 63375 h 2978590"/>
              <a:gd name="connsiteX51" fmla="*/ 3838670 w 4300396"/>
              <a:gd name="connsiteY51" fmla="*/ 45268 h 2978590"/>
              <a:gd name="connsiteX52" fmla="*/ 3811509 w 4300396"/>
              <a:gd name="connsiteY52" fmla="*/ 27161 h 2978590"/>
              <a:gd name="connsiteX53" fmla="*/ 3657600 w 4300396"/>
              <a:gd name="connsiteY53" fmla="*/ 0 h 2978590"/>
              <a:gd name="connsiteX54" fmla="*/ 3476531 w 4300396"/>
              <a:gd name="connsiteY54" fmla="*/ 18107 h 2978590"/>
              <a:gd name="connsiteX55" fmla="*/ 3449371 w 4300396"/>
              <a:gd name="connsiteY55" fmla="*/ 27161 h 2978590"/>
              <a:gd name="connsiteX56" fmla="*/ 3313569 w 4300396"/>
              <a:gd name="connsiteY56" fmla="*/ 45268 h 2978590"/>
              <a:gd name="connsiteX57" fmla="*/ 3241141 w 4300396"/>
              <a:gd name="connsiteY57" fmla="*/ 63375 h 2978590"/>
              <a:gd name="connsiteX58" fmla="*/ 3195874 w 4300396"/>
              <a:gd name="connsiteY58" fmla="*/ 72428 h 2978590"/>
              <a:gd name="connsiteX59" fmla="*/ 3141553 w 4300396"/>
              <a:gd name="connsiteY59" fmla="*/ 90535 h 2978590"/>
              <a:gd name="connsiteX60" fmla="*/ 3114392 w 4300396"/>
              <a:gd name="connsiteY60" fmla="*/ 99588 h 2978590"/>
              <a:gd name="connsiteX61" fmla="*/ 2915216 w 4300396"/>
              <a:gd name="connsiteY61" fmla="*/ 126749 h 2978590"/>
              <a:gd name="connsiteX62" fmla="*/ 2879002 w 4300396"/>
              <a:gd name="connsiteY62" fmla="*/ 135802 h 2978590"/>
              <a:gd name="connsiteX63" fmla="*/ 2824682 w 4300396"/>
              <a:gd name="connsiteY63" fmla="*/ 153909 h 2978590"/>
              <a:gd name="connsiteX64" fmla="*/ 2797521 w 4300396"/>
              <a:gd name="connsiteY64" fmla="*/ 162963 h 2978590"/>
              <a:gd name="connsiteX65" fmla="*/ 2725093 w 4300396"/>
              <a:gd name="connsiteY65" fmla="*/ 181070 h 2978590"/>
              <a:gd name="connsiteX66" fmla="*/ 2661719 w 4300396"/>
              <a:gd name="connsiteY66" fmla="*/ 208230 h 2978590"/>
              <a:gd name="connsiteX67" fmla="*/ 2607398 w 4300396"/>
              <a:gd name="connsiteY67" fmla="*/ 226337 h 2978590"/>
              <a:gd name="connsiteX68" fmla="*/ 2553078 w 4300396"/>
              <a:gd name="connsiteY68" fmla="*/ 253497 h 2978590"/>
              <a:gd name="connsiteX69" fmla="*/ 2525917 w 4300396"/>
              <a:gd name="connsiteY69" fmla="*/ 271604 h 2978590"/>
              <a:gd name="connsiteX70" fmla="*/ 2498757 w 4300396"/>
              <a:gd name="connsiteY70" fmla="*/ 280658 h 2978590"/>
              <a:gd name="connsiteX71" fmla="*/ 2471596 w 4300396"/>
              <a:gd name="connsiteY71" fmla="*/ 298765 h 2978590"/>
              <a:gd name="connsiteX72" fmla="*/ 2417276 w 4300396"/>
              <a:gd name="connsiteY72" fmla="*/ 316872 h 2978590"/>
              <a:gd name="connsiteX73" fmla="*/ 2390115 w 4300396"/>
              <a:gd name="connsiteY73" fmla="*/ 325925 h 2978590"/>
              <a:gd name="connsiteX74" fmla="*/ 2335794 w 4300396"/>
              <a:gd name="connsiteY74" fmla="*/ 362139 h 2978590"/>
              <a:gd name="connsiteX75" fmla="*/ 2308634 w 4300396"/>
              <a:gd name="connsiteY75" fmla="*/ 380246 h 2978590"/>
              <a:gd name="connsiteX76" fmla="*/ 2281474 w 4300396"/>
              <a:gd name="connsiteY76" fmla="*/ 389299 h 2978590"/>
              <a:gd name="connsiteX77" fmla="*/ 2227153 w 4300396"/>
              <a:gd name="connsiteY77" fmla="*/ 425513 h 2978590"/>
              <a:gd name="connsiteX78" fmla="*/ 2199992 w 4300396"/>
              <a:gd name="connsiteY78" fmla="*/ 443620 h 2978590"/>
              <a:gd name="connsiteX79" fmla="*/ 2172832 w 4300396"/>
              <a:gd name="connsiteY79" fmla="*/ 470781 h 2978590"/>
              <a:gd name="connsiteX80" fmla="*/ 2073244 w 4300396"/>
              <a:gd name="connsiteY80" fmla="*/ 497941 h 2978590"/>
              <a:gd name="connsiteX81" fmla="*/ 2046084 w 4300396"/>
              <a:gd name="connsiteY81" fmla="*/ 525101 h 2978590"/>
              <a:gd name="connsiteX82" fmla="*/ 2018923 w 4300396"/>
              <a:gd name="connsiteY82" fmla="*/ 543208 h 2978590"/>
              <a:gd name="connsiteX83" fmla="*/ 1982709 w 4300396"/>
              <a:gd name="connsiteY83" fmla="*/ 597529 h 2978590"/>
              <a:gd name="connsiteX84" fmla="*/ 1928389 w 4300396"/>
              <a:gd name="connsiteY84" fmla="*/ 633743 h 2978590"/>
              <a:gd name="connsiteX85" fmla="*/ 1611517 w 4300396"/>
              <a:gd name="connsiteY85" fmla="*/ 669957 h 2978590"/>
              <a:gd name="connsiteX86" fmla="*/ 1520983 w 4300396"/>
              <a:gd name="connsiteY86" fmla="*/ 688064 h 2978590"/>
              <a:gd name="connsiteX87" fmla="*/ 1466662 w 4300396"/>
              <a:gd name="connsiteY87" fmla="*/ 697117 h 2978590"/>
              <a:gd name="connsiteX88" fmla="*/ 1439501 w 4300396"/>
              <a:gd name="connsiteY88" fmla="*/ 715224 h 2978590"/>
              <a:gd name="connsiteX89" fmla="*/ 1385181 w 4300396"/>
              <a:gd name="connsiteY89" fmla="*/ 733331 h 2978590"/>
              <a:gd name="connsiteX90" fmla="*/ 1358020 w 4300396"/>
              <a:gd name="connsiteY90" fmla="*/ 751438 h 2978590"/>
              <a:gd name="connsiteX91" fmla="*/ 1321806 w 4300396"/>
              <a:gd name="connsiteY91" fmla="*/ 760491 h 2978590"/>
              <a:gd name="connsiteX92" fmla="*/ 1104523 w 4300396"/>
              <a:gd name="connsiteY92" fmla="*/ 769545 h 2978590"/>
              <a:gd name="connsiteX93" fmla="*/ 1013989 w 4300396"/>
              <a:gd name="connsiteY93" fmla="*/ 796705 h 2978590"/>
              <a:gd name="connsiteX94" fmla="*/ 950614 w 4300396"/>
              <a:gd name="connsiteY94" fmla="*/ 805759 h 2978590"/>
              <a:gd name="connsiteX95" fmla="*/ 896293 w 4300396"/>
              <a:gd name="connsiteY95" fmla="*/ 814812 h 2978590"/>
              <a:gd name="connsiteX96" fmla="*/ 778598 w 4300396"/>
              <a:gd name="connsiteY96" fmla="*/ 823866 h 2978590"/>
              <a:gd name="connsiteX97" fmla="*/ 742385 w 4300396"/>
              <a:gd name="connsiteY97" fmla="*/ 832919 h 2978590"/>
              <a:gd name="connsiteX98" fmla="*/ 697117 w 4300396"/>
              <a:gd name="connsiteY98" fmla="*/ 841973 h 2978590"/>
              <a:gd name="connsiteX99" fmla="*/ 642796 w 4300396"/>
              <a:gd name="connsiteY99" fmla="*/ 860080 h 2978590"/>
              <a:gd name="connsiteX100" fmla="*/ 615636 w 4300396"/>
              <a:gd name="connsiteY100" fmla="*/ 869133 h 2978590"/>
              <a:gd name="connsiteX101" fmla="*/ 534155 w 4300396"/>
              <a:gd name="connsiteY101" fmla="*/ 905347 h 2978590"/>
              <a:gd name="connsiteX102" fmla="*/ 506994 w 4300396"/>
              <a:gd name="connsiteY102" fmla="*/ 914400 h 2978590"/>
              <a:gd name="connsiteX103" fmla="*/ 479834 w 4300396"/>
              <a:gd name="connsiteY103" fmla="*/ 932507 h 2978590"/>
              <a:gd name="connsiteX104" fmla="*/ 425513 w 4300396"/>
              <a:gd name="connsiteY104" fmla="*/ 977775 h 2978590"/>
              <a:gd name="connsiteX105" fmla="*/ 362139 w 4300396"/>
              <a:gd name="connsiteY105" fmla="*/ 995882 h 2978590"/>
              <a:gd name="connsiteX106" fmla="*/ 307818 w 4300396"/>
              <a:gd name="connsiteY106" fmla="*/ 1023042 h 2978590"/>
              <a:gd name="connsiteX107" fmla="*/ 280658 w 4300396"/>
              <a:gd name="connsiteY107" fmla="*/ 1050202 h 2978590"/>
              <a:gd name="connsiteX108" fmla="*/ 253497 w 4300396"/>
              <a:gd name="connsiteY108" fmla="*/ 1059256 h 2978590"/>
              <a:gd name="connsiteX109" fmla="*/ 181070 w 4300396"/>
              <a:gd name="connsiteY109" fmla="*/ 1140737 h 2978590"/>
              <a:gd name="connsiteX110" fmla="*/ 153909 w 4300396"/>
              <a:gd name="connsiteY110" fmla="*/ 1167897 h 2978590"/>
              <a:gd name="connsiteX111" fmla="*/ 126749 w 4300396"/>
              <a:gd name="connsiteY111" fmla="*/ 1222218 h 2978590"/>
              <a:gd name="connsiteX112" fmla="*/ 99589 w 4300396"/>
              <a:gd name="connsiteY112" fmla="*/ 1240325 h 2978590"/>
              <a:gd name="connsiteX113" fmla="*/ 81482 w 4300396"/>
              <a:gd name="connsiteY113" fmla="*/ 1267486 h 2978590"/>
              <a:gd name="connsiteX114" fmla="*/ 54321 w 4300396"/>
              <a:gd name="connsiteY114" fmla="*/ 1294646 h 2978590"/>
              <a:gd name="connsiteX115" fmla="*/ 36214 w 4300396"/>
              <a:gd name="connsiteY115" fmla="*/ 1348967 h 2978590"/>
              <a:gd name="connsiteX116" fmla="*/ 18107 w 4300396"/>
              <a:gd name="connsiteY116" fmla="*/ 1412341 h 2978590"/>
              <a:gd name="connsiteX117" fmla="*/ 9054 w 4300396"/>
              <a:gd name="connsiteY117" fmla="*/ 1511929 h 2978590"/>
              <a:gd name="connsiteX118" fmla="*/ 0 w 4300396"/>
              <a:gd name="connsiteY118" fmla="*/ 1575303 h 2978590"/>
              <a:gd name="connsiteX119" fmla="*/ 9054 w 4300396"/>
              <a:gd name="connsiteY119" fmla="*/ 1828800 h 2978590"/>
              <a:gd name="connsiteX120" fmla="*/ 18107 w 4300396"/>
              <a:gd name="connsiteY120" fmla="*/ 1855961 h 2978590"/>
              <a:gd name="connsiteX121" fmla="*/ 36214 w 4300396"/>
              <a:gd name="connsiteY121" fmla="*/ 1928388 h 2978590"/>
              <a:gd name="connsiteX122" fmla="*/ 54321 w 4300396"/>
              <a:gd name="connsiteY122" fmla="*/ 1955549 h 2978590"/>
              <a:gd name="connsiteX123" fmla="*/ 63375 w 4300396"/>
              <a:gd name="connsiteY123" fmla="*/ 1982709 h 2978590"/>
              <a:gd name="connsiteX124" fmla="*/ 108642 w 4300396"/>
              <a:gd name="connsiteY124" fmla="*/ 2037030 h 2978590"/>
              <a:gd name="connsiteX125" fmla="*/ 117695 w 4300396"/>
              <a:gd name="connsiteY125" fmla="*/ 2064190 h 2978590"/>
              <a:gd name="connsiteX126" fmla="*/ 162963 w 4300396"/>
              <a:gd name="connsiteY126" fmla="*/ 2118511 h 2978590"/>
              <a:gd name="connsiteX127" fmla="*/ 181070 w 4300396"/>
              <a:gd name="connsiteY127" fmla="*/ 2145672 h 2978590"/>
              <a:gd name="connsiteX128" fmla="*/ 190123 w 4300396"/>
              <a:gd name="connsiteY128" fmla="*/ 2172832 h 2978590"/>
              <a:gd name="connsiteX129" fmla="*/ 244444 w 4300396"/>
              <a:gd name="connsiteY129" fmla="*/ 2254313 h 2978590"/>
              <a:gd name="connsiteX130" fmla="*/ 262551 w 4300396"/>
              <a:gd name="connsiteY130" fmla="*/ 2281474 h 2978590"/>
              <a:gd name="connsiteX131" fmla="*/ 316872 w 4300396"/>
              <a:gd name="connsiteY131" fmla="*/ 2317688 h 2978590"/>
              <a:gd name="connsiteX132" fmla="*/ 344032 w 4300396"/>
              <a:gd name="connsiteY132" fmla="*/ 2335794 h 2978590"/>
              <a:gd name="connsiteX133" fmla="*/ 371192 w 4300396"/>
              <a:gd name="connsiteY133" fmla="*/ 2353901 h 2978590"/>
              <a:gd name="connsiteX134" fmla="*/ 425513 w 4300396"/>
              <a:gd name="connsiteY134" fmla="*/ 2372008 h 2978590"/>
              <a:gd name="connsiteX135" fmla="*/ 516048 w 4300396"/>
              <a:gd name="connsiteY135" fmla="*/ 2417276 h 2978590"/>
              <a:gd name="connsiteX136" fmla="*/ 543208 w 4300396"/>
              <a:gd name="connsiteY136" fmla="*/ 2435383 h 2978590"/>
              <a:gd name="connsiteX137" fmla="*/ 597529 w 4300396"/>
              <a:gd name="connsiteY137" fmla="*/ 2453489 h 2978590"/>
              <a:gd name="connsiteX138" fmla="*/ 651850 w 4300396"/>
              <a:gd name="connsiteY138" fmla="*/ 2489703 h 2978590"/>
              <a:gd name="connsiteX139" fmla="*/ 679010 w 4300396"/>
              <a:gd name="connsiteY139" fmla="*/ 2507810 h 2978590"/>
              <a:gd name="connsiteX140" fmla="*/ 733331 w 4300396"/>
              <a:gd name="connsiteY140" fmla="*/ 2525917 h 2978590"/>
              <a:gd name="connsiteX141" fmla="*/ 760491 w 4300396"/>
              <a:gd name="connsiteY141" fmla="*/ 2534971 h 2978590"/>
              <a:gd name="connsiteX142" fmla="*/ 805759 w 4300396"/>
              <a:gd name="connsiteY142" fmla="*/ 2544024 h 2978590"/>
              <a:gd name="connsiteX143" fmla="*/ 869133 w 4300396"/>
              <a:gd name="connsiteY143" fmla="*/ 2553078 h 2978590"/>
              <a:gd name="connsiteX144" fmla="*/ 905347 w 4300396"/>
              <a:gd name="connsiteY144" fmla="*/ 2562131 h 2978590"/>
              <a:gd name="connsiteX145" fmla="*/ 1068309 w 4300396"/>
              <a:gd name="connsiteY145" fmla="*/ 2589291 h 2978590"/>
              <a:gd name="connsiteX146" fmla="*/ 1122630 w 4300396"/>
              <a:gd name="connsiteY146" fmla="*/ 2607398 h 2978590"/>
              <a:gd name="connsiteX147" fmla="*/ 1176951 w 4300396"/>
              <a:gd name="connsiteY147" fmla="*/ 2643612 h 2978590"/>
              <a:gd name="connsiteX148" fmla="*/ 1204111 w 4300396"/>
              <a:gd name="connsiteY148" fmla="*/ 2661719 h 2978590"/>
              <a:gd name="connsiteX149" fmla="*/ 1285592 w 4300396"/>
              <a:gd name="connsiteY149" fmla="*/ 2725093 h 2978590"/>
              <a:gd name="connsiteX150" fmla="*/ 1339913 w 4300396"/>
              <a:gd name="connsiteY150" fmla="*/ 2752254 h 2978590"/>
              <a:gd name="connsiteX151" fmla="*/ 1367074 w 4300396"/>
              <a:gd name="connsiteY151" fmla="*/ 2779414 h 2978590"/>
              <a:gd name="connsiteX152" fmla="*/ 1421394 w 4300396"/>
              <a:gd name="connsiteY152" fmla="*/ 2815628 h 2978590"/>
              <a:gd name="connsiteX153" fmla="*/ 1457608 w 4300396"/>
              <a:gd name="connsiteY153" fmla="*/ 2842788 h 2978590"/>
              <a:gd name="connsiteX154" fmla="*/ 1484769 w 4300396"/>
              <a:gd name="connsiteY154" fmla="*/ 2860895 h 2978590"/>
              <a:gd name="connsiteX155" fmla="*/ 1539090 w 4300396"/>
              <a:gd name="connsiteY155" fmla="*/ 2879002 h 2978590"/>
              <a:gd name="connsiteX156" fmla="*/ 1566250 w 4300396"/>
              <a:gd name="connsiteY156" fmla="*/ 2897109 h 2978590"/>
              <a:gd name="connsiteX157" fmla="*/ 1611517 w 4300396"/>
              <a:gd name="connsiteY157" fmla="*/ 2860895 h 2978590"/>
              <a:gd name="connsiteX158" fmla="*/ 1638678 w 4300396"/>
              <a:gd name="connsiteY158" fmla="*/ 2851842 h 2978590"/>
              <a:gd name="connsiteX159" fmla="*/ 1738266 w 4300396"/>
              <a:gd name="connsiteY159" fmla="*/ 2897109 h 2978590"/>
              <a:gd name="connsiteX160" fmla="*/ 1792587 w 4300396"/>
              <a:gd name="connsiteY160" fmla="*/ 2933323 h 2978590"/>
              <a:gd name="connsiteX161" fmla="*/ 1819747 w 4300396"/>
              <a:gd name="connsiteY161" fmla="*/ 2951430 h 2978590"/>
              <a:gd name="connsiteX162" fmla="*/ 1874068 w 4300396"/>
              <a:gd name="connsiteY162" fmla="*/ 2978590 h 2978590"/>
              <a:gd name="connsiteX163" fmla="*/ 1937442 w 4300396"/>
              <a:gd name="connsiteY163" fmla="*/ 2951430 h 2978590"/>
              <a:gd name="connsiteX164" fmla="*/ 1982709 w 4300396"/>
              <a:gd name="connsiteY164" fmla="*/ 2915216 h 2978590"/>
              <a:gd name="connsiteX165" fmla="*/ 2009870 w 4300396"/>
              <a:gd name="connsiteY165" fmla="*/ 2888056 h 2978590"/>
              <a:gd name="connsiteX166" fmla="*/ 2055137 w 4300396"/>
              <a:gd name="connsiteY166" fmla="*/ 2879002 h 2978590"/>
              <a:gd name="connsiteX167" fmla="*/ 2082297 w 4300396"/>
              <a:gd name="connsiteY167" fmla="*/ 2869949 h 2978590"/>
              <a:gd name="connsiteX168" fmla="*/ 2218099 w 4300396"/>
              <a:gd name="connsiteY168" fmla="*/ 2860895 h 2978590"/>
              <a:gd name="connsiteX169" fmla="*/ 2272420 w 4300396"/>
              <a:gd name="connsiteY169" fmla="*/ 2842788 h 2978590"/>
              <a:gd name="connsiteX170" fmla="*/ 2308634 w 4300396"/>
              <a:gd name="connsiteY170" fmla="*/ 2833735 h 2978590"/>
              <a:gd name="connsiteX171" fmla="*/ 2362955 w 4300396"/>
              <a:gd name="connsiteY171" fmla="*/ 2815628 h 2978590"/>
              <a:gd name="connsiteX172" fmla="*/ 2399169 w 4300396"/>
              <a:gd name="connsiteY172" fmla="*/ 2806575 h 2978590"/>
              <a:gd name="connsiteX173" fmla="*/ 2426329 w 4300396"/>
              <a:gd name="connsiteY173" fmla="*/ 2797521 h 2978590"/>
              <a:gd name="connsiteX174" fmla="*/ 2489703 w 4300396"/>
              <a:gd name="connsiteY174" fmla="*/ 2788468 h 2978590"/>
              <a:gd name="connsiteX175" fmla="*/ 2544024 w 4300396"/>
              <a:gd name="connsiteY175" fmla="*/ 2770361 h 2978590"/>
              <a:gd name="connsiteX176" fmla="*/ 2571185 w 4300396"/>
              <a:gd name="connsiteY176" fmla="*/ 2752254 h 2978590"/>
              <a:gd name="connsiteX177" fmla="*/ 2625505 w 4300396"/>
              <a:gd name="connsiteY177" fmla="*/ 2734147 h 2978590"/>
              <a:gd name="connsiteX178" fmla="*/ 2652666 w 4300396"/>
              <a:gd name="connsiteY178" fmla="*/ 2725093 h 2978590"/>
              <a:gd name="connsiteX179" fmla="*/ 2706987 w 4300396"/>
              <a:gd name="connsiteY179" fmla="*/ 2697933 h 2978590"/>
              <a:gd name="connsiteX180" fmla="*/ 2761307 w 4300396"/>
              <a:gd name="connsiteY180" fmla="*/ 2670773 h 2978590"/>
              <a:gd name="connsiteX181" fmla="*/ 2851842 w 4300396"/>
              <a:gd name="connsiteY181" fmla="*/ 2643612 h 2978590"/>
              <a:gd name="connsiteX182" fmla="*/ 2906163 w 4300396"/>
              <a:gd name="connsiteY182" fmla="*/ 2625505 h 2978590"/>
              <a:gd name="connsiteX183" fmla="*/ 2960484 w 4300396"/>
              <a:gd name="connsiteY183" fmla="*/ 2598345 h 2978590"/>
              <a:gd name="connsiteX184" fmla="*/ 3014804 w 4300396"/>
              <a:gd name="connsiteY184" fmla="*/ 2562131 h 2978590"/>
              <a:gd name="connsiteX185" fmla="*/ 3032911 w 4300396"/>
              <a:gd name="connsiteY185" fmla="*/ 2534971 h 2978590"/>
              <a:gd name="connsiteX186" fmla="*/ 3051018 w 4300396"/>
              <a:gd name="connsiteY186" fmla="*/ 2480650 h 2978590"/>
              <a:gd name="connsiteX187" fmla="*/ 3060072 w 4300396"/>
              <a:gd name="connsiteY187" fmla="*/ 2453489 h 2978590"/>
              <a:gd name="connsiteX188" fmla="*/ 3078179 w 4300396"/>
              <a:gd name="connsiteY188" fmla="*/ 2426329 h 2978590"/>
              <a:gd name="connsiteX189" fmla="*/ 3078179 w 4300396"/>
              <a:gd name="connsiteY189" fmla="*/ 2299581 h 2978590"/>
              <a:gd name="connsiteX190" fmla="*/ 3069125 w 4300396"/>
              <a:gd name="connsiteY190" fmla="*/ 2299581 h 297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4300396" h="2978590">
                <a:moveTo>
                  <a:pt x="2897109" y="1729212"/>
                </a:moveTo>
                <a:lnTo>
                  <a:pt x="2987644" y="1683945"/>
                </a:lnTo>
                <a:cubicBezTo>
                  <a:pt x="2999715" y="1677909"/>
                  <a:pt x="3013061" y="1673936"/>
                  <a:pt x="3023858" y="1665838"/>
                </a:cubicBezTo>
                <a:cubicBezTo>
                  <a:pt x="3035929" y="1656785"/>
                  <a:pt x="3048616" y="1648498"/>
                  <a:pt x="3060072" y="1638678"/>
                </a:cubicBezTo>
                <a:cubicBezTo>
                  <a:pt x="3121072" y="1586392"/>
                  <a:pt x="3054359" y="1633433"/>
                  <a:pt x="3114392" y="1593410"/>
                </a:cubicBezTo>
                <a:cubicBezTo>
                  <a:pt x="3126463" y="1575303"/>
                  <a:pt x="3143724" y="1559734"/>
                  <a:pt x="3150606" y="1539089"/>
                </a:cubicBezTo>
                <a:cubicBezTo>
                  <a:pt x="3153624" y="1530036"/>
                  <a:pt x="3153698" y="1519381"/>
                  <a:pt x="3159660" y="1511929"/>
                </a:cubicBezTo>
                <a:cubicBezTo>
                  <a:pt x="3166457" y="1503433"/>
                  <a:pt x="3177767" y="1499858"/>
                  <a:pt x="3186820" y="1493822"/>
                </a:cubicBezTo>
                <a:cubicBezTo>
                  <a:pt x="3204447" y="1440946"/>
                  <a:pt x="3182083" y="1489507"/>
                  <a:pt x="3223034" y="1448555"/>
                </a:cubicBezTo>
                <a:cubicBezTo>
                  <a:pt x="3263984" y="1407604"/>
                  <a:pt x="3215427" y="1429965"/>
                  <a:pt x="3268301" y="1412341"/>
                </a:cubicBezTo>
                <a:cubicBezTo>
                  <a:pt x="3277355" y="1403288"/>
                  <a:pt x="3285355" y="1393042"/>
                  <a:pt x="3295462" y="1385181"/>
                </a:cubicBezTo>
                <a:cubicBezTo>
                  <a:pt x="3312640" y="1371821"/>
                  <a:pt x="3349783" y="1348967"/>
                  <a:pt x="3349783" y="1348967"/>
                </a:cubicBezTo>
                <a:cubicBezTo>
                  <a:pt x="3379960" y="1303700"/>
                  <a:pt x="3358838" y="1327839"/>
                  <a:pt x="3422210" y="1285592"/>
                </a:cubicBezTo>
                <a:lnTo>
                  <a:pt x="3449371" y="1267486"/>
                </a:lnTo>
                <a:lnTo>
                  <a:pt x="3476531" y="1249379"/>
                </a:lnTo>
                <a:cubicBezTo>
                  <a:pt x="3482567" y="1240325"/>
                  <a:pt x="3486944" y="1229912"/>
                  <a:pt x="3494638" y="1222218"/>
                </a:cubicBezTo>
                <a:cubicBezTo>
                  <a:pt x="3502332" y="1214524"/>
                  <a:pt x="3513439" y="1211077"/>
                  <a:pt x="3521798" y="1204111"/>
                </a:cubicBezTo>
                <a:cubicBezTo>
                  <a:pt x="3531634" y="1195914"/>
                  <a:pt x="3539123" y="1185148"/>
                  <a:pt x="3548959" y="1176951"/>
                </a:cubicBezTo>
                <a:cubicBezTo>
                  <a:pt x="3557318" y="1169985"/>
                  <a:pt x="3567760" y="1165810"/>
                  <a:pt x="3576119" y="1158844"/>
                </a:cubicBezTo>
                <a:cubicBezTo>
                  <a:pt x="3585955" y="1150647"/>
                  <a:pt x="3592627" y="1138786"/>
                  <a:pt x="3603280" y="1131684"/>
                </a:cubicBezTo>
                <a:cubicBezTo>
                  <a:pt x="3611220" y="1126390"/>
                  <a:pt x="3622098" y="1127265"/>
                  <a:pt x="3630440" y="1122630"/>
                </a:cubicBezTo>
                <a:cubicBezTo>
                  <a:pt x="3649463" y="1112061"/>
                  <a:pt x="3684761" y="1086416"/>
                  <a:pt x="3684761" y="1086416"/>
                </a:cubicBezTo>
                <a:cubicBezTo>
                  <a:pt x="3690797" y="1077363"/>
                  <a:pt x="3694372" y="1066053"/>
                  <a:pt x="3702868" y="1059256"/>
                </a:cubicBezTo>
                <a:cubicBezTo>
                  <a:pt x="3710320" y="1053294"/>
                  <a:pt x="3721492" y="1054470"/>
                  <a:pt x="3730028" y="1050202"/>
                </a:cubicBezTo>
                <a:cubicBezTo>
                  <a:pt x="3739760" y="1045336"/>
                  <a:pt x="3748830" y="1039061"/>
                  <a:pt x="3757189" y="1032095"/>
                </a:cubicBezTo>
                <a:cubicBezTo>
                  <a:pt x="3767025" y="1023899"/>
                  <a:pt x="3773157" y="1011153"/>
                  <a:pt x="3784349" y="1004935"/>
                </a:cubicBezTo>
                <a:cubicBezTo>
                  <a:pt x="3801034" y="995666"/>
                  <a:pt x="3820563" y="992864"/>
                  <a:pt x="3838670" y="986828"/>
                </a:cubicBezTo>
                <a:lnTo>
                  <a:pt x="3865830" y="977775"/>
                </a:lnTo>
                <a:cubicBezTo>
                  <a:pt x="3964700" y="911863"/>
                  <a:pt x="3812274" y="1009080"/>
                  <a:pt x="3929204" y="950614"/>
                </a:cubicBezTo>
                <a:cubicBezTo>
                  <a:pt x="4053710" y="888360"/>
                  <a:pt x="3935584" y="930379"/>
                  <a:pt x="4010686" y="905347"/>
                </a:cubicBezTo>
                <a:cubicBezTo>
                  <a:pt x="4028793" y="878185"/>
                  <a:pt x="4025773" y="875170"/>
                  <a:pt x="4055953" y="860080"/>
                </a:cubicBezTo>
                <a:cubicBezTo>
                  <a:pt x="4064489" y="855812"/>
                  <a:pt x="4074771" y="855661"/>
                  <a:pt x="4083113" y="851026"/>
                </a:cubicBezTo>
                <a:cubicBezTo>
                  <a:pt x="4102136" y="840457"/>
                  <a:pt x="4119327" y="826883"/>
                  <a:pt x="4137434" y="814812"/>
                </a:cubicBezTo>
                <a:lnTo>
                  <a:pt x="4191755" y="778598"/>
                </a:lnTo>
                <a:cubicBezTo>
                  <a:pt x="4200808" y="772562"/>
                  <a:pt x="4211221" y="768185"/>
                  <a:pt x="4218915" y="760491"/>
                </a:cubicBezTo>
                <a:lnTo>
                  <a:pt x="4246076" y="733331"/>
                </a:lnTo>
                <a:cubicBezTo>
                  <a:pt x="4249094" y="724278"/>
                  <a:pt x="4250861" y="714707"/>
                  <a:pt x="4255129" y="706171"/>
                </a:cubicBezTo>
                <a:cubicBezTo>
                  <a:pt x="4259995" y="696439"/>
                  <a:pt x="4268817" y="688953"/>
                  <a:pt x="4273236" y="679010"/>
                </a:cubicBezTo>
                <a:cubicBezTo>
                  <a:pt x="4280988" y="661569"/>
                  <a:pt x="4285307" y="642796"/>
                  <a:pt x="4291343" y="624689"/>
                </a:cubicBezTo>
                <a:lnTo>
                  <a:pt x="4300396" y="597529"/>
                </a:lnTo>
                <a:cubicBezTo>
                  <a:pt x="4299792" y="587871"/>
                  <a:pt x="4297932" y="417289"/>
                  <a:pt x="4273236" y="380246"/>
                </a:cubicBezTo>
                <a:lnTo>
                  <a:pt x="4255129" y="353086"/>
                </a:lnTo>
                <a:cubicBezTo>
                  <a:pt x="4232375" y="284818"/>
                  <a:pt x="4265716" y="366318"/>
                  <a:pt x="4218915" y="307818"/>
                </a:cubicBezTo>
                <a:cubicBezTo>
                  <a:pt x="4212953" y="300366"/>
                  <a:pt x="4215721" y="288191"/>
                  <a:pt x="4209862" y="280658"/>
                </a:cubicBezTo>
                <a:cubicBezTo>
                  <a:pt x="4194141" y="260445"/>
                  <a:pt x="4169745" y="247643"/>
                  <a:pt x="4155541" y="226337"/>
                </a:cubicBezTo>
                <a:cubicBezTo>
                  <a:pt x="4149505" y="217284"/>
                  <a:pt x="4145623" y="206342"/>
                  <a:pt x="4137434" y="199177"/>
                </a:cubicBezTo>
                <a:cubicBezTo>
                  <a:pt x="4121056" y="184847"/>
                  <a:pt x="4101220" y="175034"/>
                  <a:pt x="4083113" y="162963"/>
                </a:cubicBezTo>
                <a:cubicBezTo>
                  <a:pt x="4048012" y="139562"/>
                  <a:pt x="4066276" y="148297"/>
                  <a:pt x="4028792" y="135802"/>
                </a:cubicBezTo>
                <a:cubicBezTo>
                  <a:pt x="3988136" y="95146"/>
                  <a:pt x="4013778" y="112690"/>
                  <a:pt x="3947311" y="90535"/>
                </a:cubicBezTo>
                <a:lnTo>
                  <a:pt x="3920151" y="81482"/>
                </a:lnTo>
                <a:cubicBezTo>
                  <a:pt x="3911098" y="75446"/>
                  <a:pt x="3902934" y="67794"/>
                  <a:pt x="3892991" y="63375"/>
                </a:cubicBezTo>
                <a:cubicBezTo>
                  <a:pt x="3875550" y="55623"/>
                  <a:pt x="3838670" y="45268"/>
                  <a:pt x="3838670" y="45268"/>
                </a:cubicBezTo>
                <a:cubicBezTo>
                  <a:pt x="3829616" y="39232"/>
                  <a:pt x="3821452" y="31580"/>
                  <a:pt x="3811509" y="27161"/>
                </a:cubicBezTo>
                <a:cubicBezTo>
                  <a:pt x="3752576" y="968"/>
                  <a:pt x="3729025" y="6494"/>
                  <a:pt x="3657600" y="0"/>
                </a:cubicBezTo>
                <a:cubicBezTo>
                  <a:pt x="3618209" y="3283"/>
                  <a:pt x="3522418" y="9764"/>
                  <a:pt x="3476531" y="18107"/>
                </a:cubicBezTo>
                <a:cubicBezTo>
                  <a:pt x="3467142" y="19814"/>
                  <a:pt x="3458784" y="25592"/>
                  <a:pt x="3449371" y="27161"/>
                </a:cubicBezTo>
                <a:cubicBezTo>
                  <a:pt x="3354266" y="43012"/>
                  <a:pt x="3391742" y="28516"/>
                  <a:pt x="3313569" y="45268"/>
                </a:cubicBezTo>
                <a:cubicBezTo>
                  <a:pt x="3289236" y="50482"/>
                  <a:pt x="3265543" y="58495"/>
                  <a:pt x="3241141" y="63375"/>
                </a:cubicBezTo>
                <a:cubicBezTo>
                  <a:pt x="3226052" y="66393"/>
                  <a:pt x="3210720" y="68379"/>
                  <a:pt x="3195874" y="72428"/>
                </a:cubicBezTo>
                <a:cubicBezTo>
                  <a:pt x="3177460" y="77450"/>
                  <a:pt x="3159660" y="84499"/>
                  <a:pt x="3141553" y="90535"/>
                </a:cubicBezTo>
                <a:cubicBezTo>
                  <a:pt x="3132499" y="93553"/>
                  <a:pt x="3123750" y="97716"/>
                  <a:pt x="3114392" y="99588"/>
                </a:cubicBezTo>
                <a:cubicBezTo>
                  <a:pt x="2988224" y="124822"/>
                  <a:pt x="3054527" y="115139"/>
                  <a:pt x="2915216" y="126749"/>
                </a:cubicBezTo>
                <a:cubicBezTo>
                  <a:pt x="2903145" y="129767"/>
                  <a:pt x="2890920" y="132227"/>
                  <a:pt x="2879002" y="135802"/>
                </a:cubicBezTo>
                <a:cubicBezTo>
                  <a:pt x="2860721" y="141286"/>
                  <a:pt x="2842789" y="147873"/>
                  <a:pt x="2824682" y="153909"/>
                </a:cubicBezTo>
                <a:cubicBezTo>
                  <a:pt x="2815628" y="156927"/>
                  <a:pt x="2806779" y="160648"/>
                  <a:pt x="2797521" y="162963"/>
                </a:cubicBezTo>
                <a:lnTo>
                  <a:pt x="2725093" y="181070"/>
                </a:lnTo>
                <a:cubicBezTo>
                  <a:pt x="2682002" y="209798"/>
                  <a:pt x="2714867" y="192286"/>
                  <a:pt x="2661719" y="208230"/>
                </a:cubicBezTo>
                <a:cubicBezTo>
                  <a:pt x="2643437" y="213714"/>
                  <a:pt x="2607398" y="226337"/>
                  <a:pt x="2607398" y="226337"/>
                </a:cubicBezTo>
                <a:cubicBezTo>
                  <a:pt x="2529565" y="278226"/>
                  <a:pt x="2628039" y="216017"/>
                  <a:pt x="2553078" y="253497"/>
                </a:cubicBezTo>
                <a:cubicBezTo>
                  <a:pt x="2543346" y="258363"/>
                  <a:pt x="2535649" y="266738"/>
                  <a:pt x="2525917" y="271604"/>
                </a:cubicBezTo>
                <a:cubicBezTo>
                  <a:pt x="2517381" y="275872"/>
                  <a:pt x="2507293" y="276390"/>
                  <a:pt x="2498757" y="280658"/>
                </a:cubicBezTo>
                <a:cubicBezTo>
                  <a:pt x="2489025" y="285524"/>
                  <a:pt x="2481539" y="294346"/>
                  <a:pt x="2471596" y="298765"/>
                </a:cubicBezTo>
                <a:cubicBezTo>
                  <a:pt x="2454155" y="306517"/>
                  <a:pt x="2435383" y="310836"/>
                  <a:pt x="2417276" y="316872"/>
                </a:cubicBezTo>
                <a:lnTo>
                  <a:pt x="2390115" y="325925"/>
                </a:lnTo>
                <a:lnTo>
                  <a:pt x="2335794" y="362139"/>
                </a:lnTo>
                <a:cubicBezTo>
                  <a:pt x="2326741" y="368175"/>
                  <a:pt x="2318956" y="376805"/>
                  <a:pt x="2308634" y="380246"/>
                </a:cubicBezTo>
                <a:lnTo>
                  <a:pt x="2281474" y="389299"/>
                </a:lnTo>
                <a:lnTo>
                  <a:pt x="2227153" y="425513"/>
                </a:lnTo>
                <a:cubicBezTo>
                  <a:pt x="2218099" y="431549"/>
                  <a:pt x="2207686" y="435926"/>
                  <a:pt x="2199992" y="443620"/>
                </a:cubicBezTo>
                <a:cubicBezTo>
                  <a:pt x="2190939" y="452674"/>
                  <a:pt x="2184024" y="464563"/>
                  <a:pt x="2172832" y="470781"/>
                </a:cubicBezTo>
                <a:cubicBezTo>
                  <a:pt x="2146987" y="485140"/>
                  <a:pt x="2102500" y="492090"/>
                  <a:pt x="2073244" y="497941"/>
                </a:cubicBezTo>
                <a:cubicBezTo>
                  <a:pt x="2064191" y="506994"/>
                  <a:pt x="2055920" y="516905"/>
                  <a:pt x="2046084" y="525101"/>
                </a:cubicBezTo>
                <a:cubicBezTo>
                  <a:pt x="2037725" y="532067"/>
                  <a:pt x="2026088" y="535019"/>
                  <a:pt x="2018923" y="543208"/>
                </a:cubicBezTo>
                <a:cubicBezTo>
                  <a:pt x="2004593" y="559585"/>
                  <a:pt x="2000816" y="585458"/>
                  <a:pt x="1982709" y="597529"/>
                </a:cubicBezTo>
                <a:lnTo>
                  <a:pt x="1928389" y="633743"/>
                </a:lnTo>
                <a:cubicBezTo>
                  <a:pt x="1854081" y="745203"/>
                  <a:pt x="1929702" y="647758"/>
                  <a:pt x="1611517" y="669957"/>
                </a:cubicBezTo>
                <a:cubicBezTo>
                  <a:pt x="1580816" y="672099"/>
                  <a:pt x="1551340" y="683005"/>
                  <a:pt x="1520983" y="688064"/>
                </a:cubicBezTo>
                <a:lnTo>
                  <a:pt x="1466662" y="697117"/>
                </a:lnTo>
                <a:cubicBezTo>
                  <a:pt x="1457608" y="703153"/>
                  <a:pt x="1449444" y="710805"/>
                  <a:pt x="1439501" y="715224"/>
                </a:cubicBezTo>
                <a:cubicBezTo>
                  <a:pt x="1422060" y="722976"/>
                  <a:pt x="1385181" y="733331"/>
                  <a:pt x="1385181" y="733331"/>
                </a:cubicBezTo>
                <a:cubicBezTo>
                  <a:pt x="1376127" y="739367"/>
                  <a:pt x="1368021" y="747152"/>
                  <a:pt x="1358020" y="751438"/>
                </a:cubicBezTo>
                <a:cubicBezTo>
                  <a:pt x="1346583" y="756339"/>
                  <a:pt x="1334217" y="759604"/>
                  <a:pt x="1321806" y="760491"/>
                </a:cubicBezTo>
                <a:cubicBezTo>
                  <a:pt x="1249500" y="765656"/>
                  <a:pt x="1176951" y="766527"/>
                  <a:pt x="1104523" y="769545"/>
                </a:cubicBezTo>
                <a:cubicBezTo>
                  <a:pt x="1076173" y="778995"/>
                  <a:pt x="1044093" y="791232"/>
                  <a:pt x="1013989" y="796705"/>
                </a:cubicBezTo>
                <a:cubicBezTo>
                  <a:pt x="992994" y="800522"/>
                  <a:pt x="971705" y="802514"/>
                  <a:pt x="950614" y="805759"/>
                </a:cubicBezTo>
                <a:cubicBezTo>
                  <a:pt x="932471" y="808550"/>
                  <a:pt x="914549" y="812890"/>
                  <a:pt x="896293" y="814812"/>
                </a:cubicBezTo>
                <a:cubicBezTo>
                  <a:pt x="857162" y="818931"/>
                  <a:pt x="817830" y="820848"/>
                  <a:pt x="778598" y="823866"/>
                </a:cubicBezTo>
                <a:cubicBezTo>
                  <a:pt x="766527" y="826884"/>
                  <a:pt x="754531" y="830220"/>
                  <a:pt x="742385" y="832919"/>
                </a:cubicBezTo>
                <a:cubicBezTo>
                  <a:pt x="727363" y="836257"/>
                  <a:pt x="711963" y="837924"/>
                  <a:pt x="697117" y="841973"/>
                </a:cubicBezTo>
                <a:cubicBezTo>
                  <a:pt x="678703" y="846995"/>
                  <a:pt x="660903" y="854044"/>
                  <a:pt x="642796" y="860080"/>
                </a:cubicBezTo>
                <a:lnTo>
                  <a:pt x="615636" y="869133"/>
                </a:lnTo>
                <a:cubicBezTo>
                  <a:pt x="572596" y="897827"/>
                  <a:pt x="598797" y="883800"/>
                  <a:pt x="534155" y="905347"/>
                </a:cubicBezTo>
                <a:lnTo>
                  <a:pt x="506994" y="914400"/>
                </a:lnTo>
                <a:cubicBezTo>
                  <a:pt x="497941" y="920436"/>
                  <a:pt x="488193" y="925541"/>
                  <a:pt x="479834" y="932507"/>
                </a:cubicBezTo>
                <a:cubicBezTo>
                  <a:pt x="456800" y="951703"/>
                  <a:pt x="453282" y="965874"/>
                  <a:pt x="425513" y="977775"/>
                </a:cubicBezTo>
                <a:cubicBezTo>
                  <a:pt x="384882" y="995188"/>
                  <a:pt x="397390" y="978256"/>
                  <a:pt x="362139" y="995882"/>
                </a:cubicBezTo>
                <a:cubicBezTo>
                  <a:pt x="291940" y="1030981"/>
                  <a:pt x="376086" y="1000285"/>
                  <a:pt x="307818" y="1023042"/>
                </a:cubicBezTo>
                <a:cubicBezTo>
                  <a:pt x="298765" y="1032095"/>
                  <a:pt x="291311" y="1043100"/>
                  <a:pt x="280658" y="1050202"/>
                </a:cubicBezTo>
                <a:cubicBezTo>
                  <a:pt x="272717" y="1055496"/>
                  <a:pt x="261030" y="1053397"/>
                  <a:pt x="253497" y="1059256"/>
                </a:cubicBezTo>
                <a:cubicBezTo>
                  <a:pt x="170090" y="1124129"/>
                  <a:pt x="222472" y="1091056"/>
                  <a:pt x="181070" y="1140737"/>
                </a:cubicBezTo>
                <a:cubicBezTo>
                  <a:pt x="172873" y="1150573"/>
                  <a:pt x="162963" y="1158844"/>
                  <a:pt x="153909" y="1167897"/>
                </a:cubicBezTo>
                <a:cubicBezTo>
                  <a:pt x="146546" y="1189989"/>
                  <a:pt x="144301" y="1204666"/>
                  <a:pt x="126749" y="1222218"/>
                </a:cubicBezTo>
                <a:cubicBezTo>
                  <a:pt x="119055" y="1229912"/>
                  <a:pt x="108642" y="1234289"/>
                  <a:pt x="99589" y="1240325"/>
                </a:cubicBezTo>
                <a:cubicBezTo>
                  <a:pt x="93553" y="1249379"/>
                  <a:pt x="88448" y="1259127"/>
                  <a:pt x="81482" y="1267486"/>
                </a:cubicBezTo>
                <a:cubicBezTo>
                  <a:pt x="73285" y="1277322"/>
                  <a:pt x="60539" y="1283454"/>
                  <a:pt x="54321" y="1294646"/>
                </a:cubicBezTo>
                <a:cubicBezTo>
                  <a:pt x="45052" y="1311330"/>
                  <a:pt x="42250" y="1330860"/>
                  <a:pt x="36214" y="1348967"/>
                </a:cubicBezTo>
                <a:cubicBezTo>
                  <a:pt x="23227" y="1387928"/>
                  <a:pt x="29474" y="1366874"/>
                  <a:pt x="18107" y="1412341"/>
                </a:cubicBezTo>
                <a:cubicBezTo>
                  <a:pt x="15089" y="1445537"/>
                  <a:pt x="12735" y="1478800"/>
                  <a:pt x="9054" y="1511929"/>
                </a:cubicBezTo>
                <a:cubicBezTo>
                  <a:pt x="6697" y="1533138"/>
                  <a:pt x="0" y="1553964"/>
                  <a:pt x="0" y="1575303"/>
                </a:cubicBezTo>
                <a:cubicBezTo>
                  <a:pt x="0" y="1659856"/>
                  <a:pt x="3610" y="1744423"/>
                  <a:pt x="9054" y="1828800"/>
                </a:cubicBezTo>
                <a:cubicBezTo>
                  <a:pt x="9668" y="1838324"/>
                  <a:pt x="15792" y="1846703"/>
                  <a:pt x="18107" y="1855961"/>
                </a:cubicBezTo>
                <a:cubicBezTo>
                  <a:pt x="23271" y="1876616"/>
                  <a:pt x="25868" y="1907696"/>
                  <a:pt x="36214" y="1928388"/>
                </a:cubicBezTo>
                <a:cubicBezTo>
                  <a:pt x="41080" y="1938120"/>
                  <a:pt x="49455" y="1945817"/>
                  <a:pt x="54321" y="1955549"/>
                </a:cubicBezTo>
                <a:cubicBezTo>
                  <a:pt x="58589" y="1964085"/>
                  <a:pt x="59107" y="1974173"/>
                  <a:pt x="63375" y="1982709"/>
                </a:cubicBezTo>
                <a:cubicBezTo>
                  <a:pt x="75981" y="2007920"/>
                  <a:pt x="88618" y="2017006"/>
                  <a:pt x="108642" y="2037030"/>
                </a:cubicBezTo>
                <a:cubicBezTo>
                  <a:pt x="111660" y="2046083"/>
                  <a:pt x="113427" y="2055654"/>
                  <a:pt x="117695" y="2064190"/>
                </a:cubicBezTo>
                <a:cubicBezTo>
                  <a:pt x="134555" y="2097910"/>
                  <a:pt x="137932" y="2088474"/>
                  <a:pt x="162963" y="2118511"/>
                </a:cubicBezTo>
                <a:cubicBezTo>
                  <a:pt x="169929" y="2126870"/>
                  <a:pt x="175034" y="2136618"/>
                  <a:pt x="181070" y="2145672"/>
                </a:cubicBezTo>
                <a:cubicBezTo>
                  <a:pt x="184088" y="2154725"/>
                  <a:pt x="185489" y="2164490"/>
                  <a:pt x="190123" y="2172832"/>
                </a:cubicBezTo>
                <a:cubicBezTo>
                  <a:pt x="190129" y="2172842"/>
                  <a:pt x="235387" y="2240728"/>
                  <a:pt x="244444" y="2254313"/>
                </a:cubicBezTo>
                <a:cubicBezTo>
                  <a:pt x="250480" y="2263367"/>
                  <a:pt x="253497" y="2275438"/>
                  <a:pt x="262551" y="2281474"/>
                </a:cubicBezTo>
                <a:lnTo>
                  <a:pt x="316872" y="2317688"/>
                </a:lnTo>
                <a:lnTo>
                  <a:pt x="344032" y="2335794"/>
                </a:lnTo>
                <a:cubicBezTo>
                  <a:pt x="353085" y="2341830"/>
                  <a:pt x="360870" y="2350460"/>
                  <a:pt x="371192" y="2353901"/>
                </a:cubicBezTo>
                <a:lnTo>
                  <a:pt x="425513" y="2372008"/>
                </a:lnTo>
                <a:cubicBezTo>
                  <a:pt x="490187" y="2415124"/>
                  <a:pt x="458722" y="2402944"/>
                  <a:pt x="516048" y="2417276"/>
                </a:cubicBezTo>
                <a:cubicBezTo>
                  <a:pt x="525101" y="2423312"/>
                  <a:pt x="533265" y="2430964"/>
                  <a:pt x="543208" y="2435383"/>
                </a:cubicBezTo>
                <a:cubicBezTo>
                  <a:pt x="560649" y="2443135"/>
                  <a:pt x="597529" y="2453489"/>
                  <a:pt x="597529" y="2453489"/>
                </a:cubicBezTo>
                <a:lnTo>
                  <a:pt x="651850" y="2489703"/>
                </a:lnTo>
                <a:cubicBezTo>
                  <a:pt x="660903" y="2495739"/>
                  <a:pt x="668688" y="2504369"/>
                  <a:pt x="679010" y="2507810"/>
                </a:cubicBezTo>
                <a:lnTo>
                  <a:pt x="733331" y="2525917"/>
                </a:lnTo>
                <a:cubicBezTo>
                  <a:pt x="742384" y="2528935"/>
                  <a:pt x="751133" y="2533100"/>
                  <a:pt x="760491" y="2534971"/>
                </a:cubicBezTo>
                <a:cubicBezTo>
                  <a:pt x="775580" y="2537989"/>
                  <a:pt x="790580" y="2541494"/>
                  <a:pt x="805759" y="2544024"/>
                </a:cubicBezTo>
                <a:cubicBezTo>
                  <a:pt x="826808" y="2547532"/>
                  <a:pt x="848138" y="2549261"/>
                  <a:pt x="869133" y="2553078"/>
                </a:cubicBezTo>
                <a:cubicBezTo>
                  <a:pt x="881375" y="2555304"/>
                  <a:pt x="893276" y="2559113"/>
                  <a:pt x="905347" y="2562131"/>
                </a:cubicBezTo>
                <a:cubicBezTo>
                  <a:pt x="975371" y="2608815"/>
                  <a:pt x="900318" y="2565293"/>
                  <a:pt x="1068309" y="2589291"/>
                </a:cubicBezTo>
                <a:cubicBezTo>
                  <a:pt x="1087204" y="2591990"/>
                  <a:pt x="1122630" y="2607398"/>
                  <a:pt x="1122630" y="2607398"/>
                </a:cubicBezTo>
                <a:lnTo>
                  <a:pt x="1176951" y="2643612"/>
                </a:lnTo>
                <a:cubicBezTo>
                  <a:pt x="1186004" y="2649648"/>
                  <a:pt x="1196417" y="2654025"/>
                  <a:pt x="1204111" y="2661719"/>
                </a:cubicBezTo>
                <a:cubicBezTo>
                  <a:pt x="1246659" y="2704267"/>
                  <a:pt x="1220619" y="2681778"/>
                  <a:pt x="1285592" y="2725093"/>
                </a:cubicBezTo>
                <a:cubicBezTo>
                  <a:pt x="1320693" y="2748493"/>
                  <a:pt x="1302431" y="2739759"/>
                  <a:pt x="1339913" y="2752254"/>
                </a:cubicBezTo>
                <a:cubicBezTo>
                  <a:pt x="1348967" y="2761307"/>
                  <a:pt x="1356967" y="2771553"/>
                  <a:pt x="1367074" y="2779414"/>
                </a:cubicBezTo>
                <a:cubicBezTo>
                  <a:pt x="1384252" y="2792774"/>
                  <a:pt x="1403985" y="2802571"/>
                  <a:pt x="1421394" y="2815628"/>
                </a:cubicBezTo>
                <a:cubicBezTo>
                  <a:pt x="1433465" y="2824681"/>
                  <a:pt x="1445329" y="2834018"/>
                  <a:pt x="1457608" y="2842788"/>
                </a:cubicBezTo>
                <a:cubicBezTo>
                  <a:pt x="1466462" y="2849112"/>
                  <a:pt x="1474826" y="2856476"/>
                  <a:pt x="1484769" y="2860895"/>
                </a:cubicBezTo>
                <a:cubicBezTo>
                  <a:pt x="1502210" y="2868647"/>
                  <a:pt x="1539090" y="2879002"/>
                  <a:pt x="1539090" y="2879002"/>
                </a:cubicBezTo>
                <a:cubicBezTo>
                  <a:pt x="1548143" y="2885038"/>
                  <a:pt x="1555517" y="2895320"/>
                  <a:pt x="1566250" y="2897109"/>
                </a:cubicBezTo>
                <a:cubicBezTo>
                  <a:pt x="1599207" y="2902602"/>
                  <a:pt x="1593277" y="2875487"/>
                  <a:pt x="1611517" y="2860895"/>
                </a:cubicBezTo>
                <a:cubicBezTo>
                  <a:pt x="1618969" y="2854933"/>
                  <a:pt x="1629624" y="2854860"/>
                  <a:pt x="1638678" y="2851842"/>
                </a:cubicBezTo>
                <a:cubicBezTo>
                  <a:pt x="1701667" y="2872839"/>
                  <a:pt x="1684030" y="2862596"/>
                  <a:pt x="1738266" y="2897109"/>
                </a:cubicBezTo>
                <a:cubicBezTo>
                  <a:pt x="1756626" y="2908792"/>
                  <a:pt x="1774480" y="2921252"/>
                  <a:pt x="1792587" y="2933323"/>
                </a:cubicBezTo>
                <a:cubicBezTo>
                  <a:pt x="1801640" y="2939359"/>
                  <a:pt x="1809425" y="2947989"/>
                  <a:pt x="1819747" y="2951430"/>
                </a:cubicBezTo>
                <a:cubicBezTo>
                  <a:pt x="1857229" y="2963925"/>
                  <a:pt x="1838966" y="2955191"/>
                  <a:pt x="1874068" y="2978590"/>
                </a:cubicBezTo>
                <a:cubicBezTo>
                  <a:pt x="1901773" y="2971664"/>
                  <a:pt x="1916601" y="2972271"/>
                  <a:pt x="1937442" y="2951430"/>
                </a:cubicBezTo>
                <a:cubicBezTo>
                  <a:pt x="1978393" y="2910479"/>
                  <a:pt x="1929834" y="2932842"/>
                  <a:pt x="1982709" y="2915216"/>
                </a:cubicBezTo>
                <a:cubicBezTo>
                  <a:pt x="1991763" y="2906163"/>
                  <a:pt x="1998418" y="2893782"/>
                  <a:pt x="2009870" y="2888056"/>
                </a:cubicBezTo>
                <a:cubicBezTo>
                  <a:pt x="2023633" y="2881174"/>
                  <a:pt x="2040209" y="2882734"/>
                  <a:pt x="2055137" y="2879002"/>
                </a:cubicBezTo>
                <a:cubicBezTo>
                  <a:pt x="2064395" y="2876687"/>
                  <a:pt x="2072812" y="2871003"/>
                  <a:pt x="2082297" y="2869949"/>
                </a:cubicBezTo>
                <a:cubicBezTo>
                  <a:pt x="2127387" y="2864939"/>
                  <a:pt x="2172832" y="2863913"/>
                  <a:pt x="2218099" y="2860895"/>
                </a:cubicBezTo>
                <a:cubicBezTo>
                  <a:pt x="2236206" y="2854859"/>
                  <a:pt x="2253903" y="2847417"/>
                  <a:pt x="2272420" y="2842788"/>
                </a:cubicBezTo>
                <a:cubicBezTo>
                  <a:pt x="2284491" y="2839770"/>
                  <a:pt x="2296716" y="2837310"/>
                  <a:pt x="2308634" y="2833735"/>
                </a:cubicBezTo>
                <a:cubicBezTo>
                  <a:pt x="2326916" y="2828251"/>
                  <a:pt x="2344438" y="2820257"/>
                  <a:pt x="2362955" y="2815628"/>
                </a:cubicBezTo>
                <a:cubicBezTo>
                  <a:pt x="2375026" y="2812610"/>
                  <a:pt x="2387205" y="2809993"/>
                  <a:pt x="2399169" y="2806575"/>
                </a:cubicBezTo>
                <a:cubicBezTo>
                  <a:pt x="2408345" y="2803953"/>
                  <a:pt x="2416971" y="2799393"/>
                  <a:pt x="2426329" y="2797521"/>
                </a:cubicBezTo>
                <a:cubicBezTo>
                  <a:pt x="2447254" y="2793336"/>
                  <a:pt x="2468578" y="2791486"/>
                  <a:pt x="2489703" y="2788468"/>
                </a:cubicBezTo>
                <a:cubicBezTo>
                  <a:pt x="2507810" y="2782432"/>
                  <a:pt x="2528143" y="2780948"/>
                  <a:pt x="2544024" y="2770361"/>
                </a:cubicBezTo>
                <a:cubicBezTo>
                  <a:pt x="2553078" y="2764325"/>
                  <a:pt x="2561242" y="2756673"/>
                  <a:pt x="2571185" y="2752254"/>
                </a:cubicBezTo>
                <a:cubicBezTo>
                  <a:pt x="2588626" y="2744502"/>
                  <a:pt x="2607398" y="2740183"/>
                  <a:pt x="2625505" y="2734147"/>
                </a:cubicBezTo>
                <a:cubicBezTo>
                  <a:pt x="2634559" y="2731129"/>
                  <a:pt x="2644725" y="2730387"/>
                  <a:pt x="2652666" y="2725093"/>
                </a:cubicBezTo>
                <a:cubicBezTo>
                  <a:pt x="2730510" y="2673199"/>
                  <a:pt x="2632014" y="2735420"/>
                  <a:pt x="2706987" y="2697933"/>
                </a:cubicBezTo>
                <a:cubicBezTo>
                  <a:pt x="2777184" y="2662834"/>
                  <a:pt x="2693043" y="2693527"/>
                  <a:pt x="2761307" y="2670773"/>
                </a:cubicBezTo>
                <a:cubicBezTo>
                  <a:pt x="2813848" y="2635746"/>
                  <a:pt x="2762743" y="2664174"/>
                  <a:pt x="2851842" y="2643612"/>
                </a:cubicBezTo>
                <a:cubicBezTo>
                  <a:pt x="2870440" y="2639320"/>
                  <a:pt x="2890282" y="2636092"/>
                  <a:pt x="2906163" y="2625505"/>
                </a:cubicBezTo>
                <a:cubicBezTo>
                  <a:pt x="2941263" y="2602104"/>
                  <a:pt x="2923000" y="2610839"/>
                  <a:pt x="2960484" y="2598345"/>
                </a:cubicBezTo>
                <a:cubicBezTo>
                  <a:pt x="2978591" y="2586274"/>
                  <a:pt x="3002733" y="2580238"/>
                  <a:pt x="3014804" y="2562131"/>
                </a:cubicBezTo>
                <a:cubicBezTo>
                  <a:pt x="3020840" y="2553078"/>
                  <a:pt x="3028492" y="2544914"/>
                  <a:pt x="3032911" y="2534971"/>
                </a:cubicBezTo>
                <a:cubicBezTo>
                  <a:pt x="3040663" y="2517530"/>
                  <a:pt x="3044982" y="2498757"/>
                  <a:pt x="3051018" y="2480650"/>
                </a:cubicBezTo>
                <a:cubicBezTo>
                  <a:pt x="3054036" y="2471596"/>
                  <a:pt x="3054778" y="2461430"/>
                  <a:pt x="3060072" y="2453489"/>
                </a:cubicBezTo>
                <a:lnTo>
                  <a:pt x="3078179" y="2426329"/>
                </a:lnTo>
                <a:cubicBezTo>
                  <a:pt x="3084790" y="2373438"/>
                  <a:pt x="3094792" y="2349419"/>
                  <a:pt x="3078179" y="2299581"/>
                </a:cubicBezTo>
                <a:cubicBezTo>
                  <a:pt x="3077225" y="2296718"/>
                  <a:pt x="3072143" y="2299581"/>
                  <a:pt x="3069125" y="2299581"/>
                </a:cubicBez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26577" y="3217441"/>
            <a:ext cx="2064989" cy="830997"/>
          </a:xfrm>
          <a:prstGeom prst="rect">
            <a:avLst/>
          </a:prstGeom>
          <a:noFill/>
        </p:spPr>
        <p:txBody>
          <a:bodyPr wrap="none" rtlCol="0">
            <a:spAutoFit/>
          </a:bodyPr>
          <a:lstStyle/>
          <a:p>
            <a:pPr algn="ctr"/>
            <a:r>
              <a:rPr lang="en-US" sz="2400" dirty="0">
                <a:solidFill>
                  <a:schemeClr val="bg1"/>
                </a:solidFill>
              </a:rPr>
              <a:t>s</a:t>
            </a:r>
            <a:r>
              <a:rPr lang="en-US" sz="2400" dirty="0" smtClean="0">
                <a:solidFill>
                  <a:schemeClr val="bg1"/>
                </a:solidFill>
              </a:rPr>
              <a:t>ubmandibular</a:t>
            </a:r>
          </a:p>
          <a:p>
            <a:pPr algn="ctr"/>
            <a:r>
              <a:rPr lang="en-US" sz="2400" dirty="0" smtClean="0">
                <a:solidFill>
                  <a:schemeClr val="bg1"/>
                </a:solidFill>
              </a:rPr>
              <a:t>gland</a:t>
            </a:r>
            <a:endParaRPr lang="en-US" sz="2400" dirty="0">
              <a:solidFill>
                <a:schemeClr val="bg1"/>
              </a:solidFill>
            </a:endParaRPr>
          </a:p>
        </p:txBody>
      </p:sp>
      <p:sp>
        <p:nvSpPr>
          <p:cNvPr id="5" name="TextBox 4"/>
          <p:cNvSpPr txBox="1"/>
          <p:nvPr/>
        </p:nvSpPr>
        <p:spPr>
          <a:xfrm>
            <a:off x="2839888" y="1120542"/>
            <a:ext cx="2724849" cy="461665"/>
          </a:xfrm>
          <a:prstGeom prst="rect">
            <a:avLst/>
          </a:prstGeom>
          <a:noFill/>
        </p:spPr>
        <p:txBody>
          <a:bodyPr wrap="none" rtlCol="0">
            <a:spAutoFit/>
          </a:bodyPr>
          <a:lstStyle/>
          <a:p>
            <a:r>
              <a:rPr lang="en-US" sz="2400" dirty="0" smtClean="0">
                <a:solidFill>
                  <a:schemeClr val="bg1"/>
                </a:solidFill>
              </a:rPr>
              <a:t>subcutaneous tissue</a:t>
            </a:r>
            <a:endParaRPr lang="en-US" sz="2400" dirty="0">
              <a:solidFill>
                <a:schemeClr val="bg1"/>
              </a:solidFill>
            </a:endParaRPr>
          </a:p>
        </p:txBody>
      </p:sp>
      <p:sp>
        <p:nvSpPr>
          <p:cNvPr id="11" name="TextBox 10"/>
          <p:cNvSpPr txBox="1"/>
          <p:nvPr/>
        </p:nvSpPr>
        <p:spPr>
          <a:xfrm>
            <a:off x="-406400" y="6157059"/>
            <a:ext cx="3683000" cy="738664"/>
          </a:xfrm>
          <a:prstGeom prst="rect">
            <a:avLst/>
          </a:prstGeom>
          <a:solidFill>
            <a:schemeClr val="tx1"/>
          </a:solidFill>
        </p:spPr>
        <p:txBody>
          <a:bodyPr wrap="square" rtlCol="0">
            <a:spAutoFit/>
          </a:bodyPr>
          <a:lstStyle/>
          <a:p>
            <a:r>
              <a:rPr lang="en-US" dirty="0" smtClean="0">
                <a:solidFill>
                  <a:schemeClr val="bg1"/>
                </a:solidFill>
              </a:rPr>
              <a:t>           </a:t>
            </a:r>
            <a:r>
              <a:rPr lang="en-US" sz="2400" dirty="0" smtClean="0">
                <a:solidFill>
                  <a:schemeClr val="bg1"/>
                </a:solidFill>
              </a:rPr>
              <a:t>A + -- +A = 1.7 mm</a:t>
            </a:r>
          </a:p>
          <a:p>
            <a:endParaRPr lang="en-US" dirty="0">
              <a:solidFill>
                <a:schemeClr val="bg1"/>
              </a:solidFill>
            </a:endParaRPr>
          </a:p>
        </p:txBody>
      </p:sp>
      <p:sp>
        <p:nvSpPr>
          <p:cNvPr id="10" name="TextBox 9"/>
          <p:cNvSpPr txBox="1"/>
          <p:nvPr/>
        </p:nvSpPr>
        <p:spPr>
          <a:xfrm>
            <a:off x="8305800" y="49509"/>
            <a:ext cx="638479" cy="523220"/>
          </a:xfrm>
          <a:prstGeom prst="rect">
            <a:avLst/>
          </a:prstGeom>
          <a:noFill/>
        </p:spPr>
        <p:txBody>
          <a:bodyPr wrap="square" rtlCol="0">
            <a:spAutoFit/>
          </a:bodyPr>
          <a:lstStyle/>
          <a:p>
            <a:r>
              <a:rPr lang="en-US" sz="2800" dirty="0" smtClean="0">
                <a:solidFill>
                  <a:schemeClr val="bg1"/>
                </a:solidFill>
              </a:rPr>
              <a:t>18</a:t>
            </a:r>
            <a:endParaRPr lang="en-US" sz="2800" dirty="0">
              <a:solidFill>
                <a:schemeClr val="bg1"/>
              </a:solidFill>
            </a:endParaRPr>
          </a:p>
        </p:txBody>
      </p:sp>
    </p:spTree>
    <p:extLst>
      <p:ext uri="{BB962C8B-B14F-4D97-AF65-F5344CB8AC3E}">
        <p14:creationId xmlns:p14="http://schemas.microsoft.com/office/powerpoint/2010/main" val="14516430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9" y="3245550"/>
            <a:ext cx="4763200" cy="35724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3800" y="3347400"/>
            <a:ext cx="4648200" cy="3486150"/>
          </a:xfrm>
          <a:prstGeom prst="rect">
            <a:avLst/>
          </a:prstGeom>
        </p:spPr>
      </p:pic>
      <p:sp>
        <p:nvSpPr>
          <p:cNvPr id="5" name="TextBox 4"/>
          <p:cNvSpPr txBox="1"/>
          <p:nvPr/>
        </p:nvSpPr>
        <p:spPr>
          <a:xfrm>
            <a:off x="-84844" y="381000"/>
            <a:ext cx="4572214" cy="2831544"/>
          </a:xfrm>
          <a:prstGeom prst="rect">
            <a:avLst/>
          </a:prstGeom>
          <a:noFill/>
        </p:spPr>
        <p:txBody>
          <a:bodyPr wrap="none" rtlCol="0">
            <a:spAutoFit/>
          </a:bodyPr>
          <a:lstStyle/>
          <a:p>
            <a:pPr algn="ctr"/>
            <a:r>
              <a:rPr lang="en-US" sz="2000" dirty="0" smtClean="0">
                <a:solidFill>
                  <a:schemeClr val="bg1"/>
                </a:solidFill>
              </a:rPr>
              <a:t>58 yo man</a:t>
            </a:r>
          </a:p>
          <a:p>
            <a:pPr algn="ctr"/>
            <a:r>
              <a:rPr lang="en-US" sz="2000" dirty="0" smtClean="0">
                <a:solidFill>
                  <a:schemeClr val="bg1"/>
                </a:solidFill>
              </a:rPr>
              <a:t>recurrent right parotid swelling  - </a:t>
            </a:r>
          </a:p>
          <a:p>
            <a:pPr algn="ctr"/>
            <a:r>
              <a:rPr lang="en-US" sz="2000" dirty="0" smtClean="0">
                <a:solidFill>
                  <a:schemeClr val="bg1"/>
                </a:solidFill>
              </a:rPr>
              <a:t>10-12 years ago onset </a:t>
            </a:r>
          </a:p>
          <a:p>
            <a:pPr algn="ctr"/>
            <a:r>
              <a:rPr lang="en-US" sz="2000" dirty="0" smtClean="0">
                <a:solidFill>
                  <a:schemeClr val="bg1"/>
                </a:solidFill>
              </a:rPr>
              <a:t>massage produce foul tasting thick mucus</a:t>
            </a:r>
          </a:p>
          <a:p>
            <a:pPr algn="ctr"/>
            <a:r>
              <a:rPr lang="en-US" sz="2000" dirty="0" smtClean="0">
                <a:solidFill>
                  <a:schemeClr val="bg1"/>
                </a:solidFill>
              </a:rPr>
              <a:t>2 courses of antibiotics; one trip to ER</a:t>
            </a:r>
          </a:p>
          <a:p>
            <a:pPr algn="ctr"/>
            <a:endParaRPr lang="en-US" sz="2000" dirty="0" smtClean="0">
              <a:solidFill>
                <a:schemeClr val="bg1"/>
              </a:solidFill>
            </a:endParaRPr>
          </a:p>
          <a:p>
            <a:pPr algn="ctr"/>
            <a:r>
              <a:rPr lang="en-US" sz="2000" dirty="0">
                <a:solidFill>
                  <a:schemeClr val="bg1"/>
                </a:solidFill>
              </a:rPr>
              <a:t>d</a:t>
            </a:r>
            <a:r>
              <a:rPr lang="en-US" sz="2000" dirty="0" smtClean="0">
                <a:solidFill>
                  <a:schemeClr val="bg1"/>
                </a:solidFill>
              </a:rPr>
              <a:t>ental artifact compromises CT</a:t>
            </a:r>
          </a:p>
          <a:p>
            <a:pPr algn="ctr"/>
            <a:r>
              <a:rPr lang="en-US" sz="2000" dirty="0" smtClean="0">
                <a:solidFill>
                  <a:schemeClr val="bg1"/>
                </a:solidFill>
              </a:rPr>
              <a:t>thick beard compromises U/S</a:t>
            </a:r>
          </a:p>
          <a:p>
            <a:endParaRPr lang="en-US" dirty="0">
              <a:solidFill>
                <a:schemeClr val="bg1"/>
              </a:solidFill>
            </a:endParaRPr>
          </a:p>
        </p:txBody>
      </p:sp>
      <p:sp>
        <p:nvSpPr>
          <p:cNvPr id="6" name="TextBox 5"/>
          <p:cNvSpPr txBox="1"/>
          <p:nvPr/>
        </p:nvSpPr>
        <p:spPr>
          <a:xfrm>
            <a:off x="5883201" y="5562600"/>
            <a:ext cx="1849609" cy="369332"/>
          </a:xfrm>
          <a:prstGeom prst="rect">
            <a:avLst/>
          </a:prstGeom>
          <a:noFill/>
        </p:spPr>
        <p:txBody>
          <a:bodyPr wrap="none" rtlCol="0">
            <a:spAutoFit/>
          </a:bodyPr>
          <a:lstStyle/>
          <a:p>
            <a:r>
              <a:rPr lang="en-US" dirty="0">
                <a:solidFill>
                  <a:schemeClr val="bg1"/>
                </a:solidFill>
              </a:rPr>
              <a:t>a</a:t>
            </a:r>
            <a:r>
              <a:rPr lang="en-US" dirty="0" smtClean="0">
                <a:solidFill>
                  <a:schemeClr val="bg1"/>
                </a:solidFill>
              </a:rPr>
              <a:t>fter jolly rancher</a:t>
            </a:r>
            <a:endParaRPr lang="en-US" dirty="0">
              <a:solidFill>
                <a:schemeClr val="bg1"/>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5300" y="-224250"/>
            <a:ext cx="3505200" cy="3505200"/>
          </a:xfrm>
          <a:prstGeom prst="rect">
            <a:avLst/>
          </a:prstGeom>
        </p:spPr>
      </p:pic>
    </p:spTree>
    <p:extLst>
      <p:ext uri="{BB962C8B-B14F-4D97-AF65-F5344CB8AC3E}">
        <p14:creationId xmlns:p14="http://schemas.microsoft.com/office/powerpoint/2010/main" val="117589692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8000" y="-533400"/>
            <a:ext cx="3581400" cy="35814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7700" y="2514600"/>
            <a:ext cx="5028300" cy="50283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14600"/>
            <a:ext cx="4343400" cy="4343400"/>
          </a:xfrm>
          <a:prstGeom prst="rect">
            <a:avLst/>
          </a:prstGeom>
        </p:spPr>
      </p:pic>
      <p:sp>
        <p:nvSpPr>
          <p:cNvPr id="5" name="TextBox 4"/>
          <p:cNvSpPr txBox="1"/>
          <p:nvPr/>
        </p:nvSpPr>
        <p:spPr>
          <a:xfrm>
            <a:off x="381000" y="228600"/>
            <a:ext cx="4464940" cy="1754326"/>
          </a:xfrm>
          <a:prstGeom prst="rect">
            <a:avLst/>
          </a:prstGeom>
          <a:noFill/>
        </p:spPr>
        <p:txBody>
          <a:bodyPr wrap="none" rtlCol="0">
            <a:spAutoFit/>
          </a:bodyPr>
          <a:lstStyle/>
          <a:p>
            <a:r>
              <a:rPr lang="en-US" dirty="0" smtClean="0">
                <a:solidFill>
                  <a:schemeClr val="bg1"/>
                </a:solidFill>
              </a:rPr>
              <a:t>Diagnostic sialogram – identifies stricture</a:t>
            </a:r>
          </a:p>
          <a:p>
            <a:endParaRPr lang="en-US" dirty="0">
              <a:solidFill>
                <a:schemeClr val="bg1"/>
              </a:solidFill>
            </a:endParaRPr>
          </a:p>
          <a:p>
            <a:r>
              <a:rPr lang="en-US" dirty="0" smtClean="0">
                <a:solidFill>
                  <a:schemeClr val="bg1"/>
                </a:solidFill>
              </a:rPr>
              <a:t>3.0 mm Cook </a:t>
            </a:r>
            <a:r>
              <a:rPr lang="en-US" dirty="0" err="1" smtClean="0">
                <a:solidFill>
                  <a:schemeClr val="bg1"/>
                </a:solidFill>
              </a:rPr>
              <a:t>sialoballoon</a:t>
            </a:r>
            <a:r>
              <a:rPr lang="en-US" dirty="0" smtClean="0">
                <a:solidFill>
                  <a:schemeClr val="bg1"/>
                </a:solidFill>
              </a:rPr>
              <a:t> used to dilate </a:t>
            </a:r>
          </a:p>
          <a:p>
            <a:r>
              <a:rPr lang="en-US" dirty="0" smtClean="0">
                <a:solidFill>
                  <a:schemeClr val="bg1"/>
                </a:solidFill>
              </a:rPr>
              <a:t>  under fluoroscopy expanding to 2.9 mm</a:t>
            </a:r>
          </a:p>
          <a:p>
            <a:endParaRPr lang="en-US" dirty="0">
              <a:solidFill>
                <a:schemeClr val="bg1"/>
              </a:solidFill>
            </a:endParaRPr>
          </a:p>
          <a:p>
            <a:r>
              <a:rPr lang="en-US" dirty="0" smtClean="0">
                <a:solidFill>
                  <a:schemeClr val="bg1"/>
                </a:solidFill>
              </a:rPr>
              <a:t>F/U by phone 3 months later: much improved</a:t>
            </a:r>
            <a:endParaRPr lang="en-US" dirty="0">
              <a:solidFill>
                <a:schemeClr val="bg1"/>
              </a:solidFill>
            </a:endParaRPr>
          </a:p>
        </p:txBody>
      </p:sp>
    </p:spTree>
    <p:extLst>
      <p:ext uri="{BB962C8B-B14F-4D97-AF65-F5344CB8AC3E}">
        <p14:creationId xmlns:p14="http://schemas.microsoft.com/office/powerpoint/2010/main" val="13601083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8166"/>
            <a:ext cx="9220200" cy="9220200"/>
          </a:xfrm>
          <a:prstGeom prst="rect">
            <a:avLst/>
          </a:prstGeom>
        </p:spPr>
      </p:pic>
      <p:sp>
        <p:nvSpPr>
          <p:cNvPr id="3" name="TextBox 2"/>
          <p:cNvSpPr txBox="1"/>
          <p:nvPr/>
        </p:nvSpPr>
        <p:spPr>
          <a:xfrm>
            <a:off x="3054600" y="2967268"/>
            <a:ext cx="4065408" cy="646331"/>
          </a:xfrm>
          <a:prstGeom prst="rect">
            <a:avLst/>
          </a:prstGeom>
          <a:noFill/>
        </p:spPr>
        <p:txBody>
          <a:bodyPr wrap="none" rtlCol="0">
            <a:spAutoFit/>
          </a:bodyPr>
          <a:lstStyle/>
          <a:p>
            <a:pPr algn="ctr"/>
            <a:r>
              <a:rPr lang="en-US" b="1" dirty="0" err="1" smtClean="0">
                <a:solidFill>
                  <a:schemeClr val="bg1"/>
                </a:solidFill>
              </a:rPr>
              <a:t>Sialoballoon</a:t>
            </a:r>
            <a:r>
              <a:rPr lang="en-US" b="1" dirty="0" smtClean="0">
                <a:solidFill>
                  <a:schemeClr val="bg1"/>
                </a:solidFill>
              </a:rPr>
              <a:t> in place with metal markers</a:t>
            </a:r>
          </a:p>
          <a:p>
            <a:pPr algn="ctr"/>
            <a:r>
              <a:rPr lang="en-US" b="1" dirty="0">
                <a:solidFill>
                  <a:schemeClr val="bg1"/>
                </a:solidFill>
              </a:rPr>
              <a:t>p</a:t>
            </a:r>
            <a:r>
              <a:rPr lang="en-US" b="1" dirty="0" smtClean="0">
                <a:solidFill>
                  <a:schemeClr val="bg1"/>
                </a:solidFill>
              </a:rPr>
              <a:t>laced across stenosis</a:t>
            </a:r>
            <a:endParaRPr lang="en-US" b="1" dirty="0">
              <a:solidFill>
                <a:schemeClr val="bg1"/>
              </a:solidFill>
            </a:endParaRPr>
          </a:p>
        </p:txBody>
      </p:sp>
      <p:cxnSp>
        <p:nvCxnSpPr>
          <p:cNvPr id="5" name="Straight Arrow Connector 4"/>
          <p:cNvCxnSpPr/>
          <p:nvPr/>
        </p:nvCxnSpPr>
        <p:spPr>
          <a:xfrm flipH="1" flipV="1">
            <a:off x="4953000" y="1828800"/>
            <a:ext cx="762000" cy="1138468"/>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3875400" y="2057400"/>
            <a:ext cx="1828800" cy="909868"/>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24693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10" y="-685800"/>
            <a:ext cx="9435314" cy="7543800"/>
          </a:xfrm>
          <a:prstGeom prst="rect">
            <a:avLst/>
          </a:prstGeom>
        </p:spPr>
      </p:pic>
      <p:sp>
        <p:nvSpPr>
          <p:cNvPr id="3" name="TextBox 2"/>
          <p:cNvSpPr txBox="1"/>
          <p:nvPr/>
        </p:nvSpPr>
        <p:spPr>
          <a:xfrm>
            <a:off x="3048000" y="3563034"/>
            <a:ext cx="2284280" cy="646331"/>
          </a:xfrm>
          <a:prstGeom prst="rect">
            <a:avLst/>
          </a:prstGeom>
          <a:noFill/>
        </p:spPr>
        <p:txBody>
          <a:bodyPr wrap="none" rtlCol="0">
            <a:spAutoFit/>
          </a:bodyPr>
          <a:lstStyle/>
          <a:p>
            <a:pPr algn="ctr"/>
            <a:r>
              <a:rPr lang="en-US" b="1" dirty="0" smtClean="0">
                <a:solidFill>
                  <a:schemeClr val="bg1"/>
                </a:solidFill>
              </a:rPr>
              <a:t>Infusion of Isovue 370</a:t>
            </a:r>
          </a:p>
          <a:p>
            <a:pPr algn="ctr"/>
            <a:r>
              <a:rPr lang="en-US" b="1" dirty="0">
                <a:solidFill>
                  <a:schemeClr val="bg1"/>
                </a:solidFill>
              </a:rPr>
              <a:t>t</a:t>
            </a:r>
            <a:r>
              <a:rPr lang="en-US" b="1" dirty="0" smtClean="0">
                <a:solidFill>
                  <a:schemeClr val="bg1"/>
                </a:solidFill>
              </a:rPr>
              <a:t>o dilate balloon</a:t>
            </a:r>
            <a:endParaRPr lang="en-US" b="1" dirty="0">
              <a:solidFill>
                <a:schemeClr val="bg1"/>
              </a:solidFill>
            </a:endParaRPr>
          </a:p>
        </p:txBody>
      </p:sp>
      <p:cxnSp>
        <p:nvCxnSpPr>
          <p:cNvPr id="5" name="Straight Arrow Connector 4"/>
          <p:cNvCxnSpPr/>
          <p:nvPr/>
        </p:nvCxnSpPr>
        <p:spPr>
          <a:xfrm flipH="1" flipV="1">
            <a:off x="3200400" y="2971800"/>
            <a:ext cx="533400" cy="591234"/>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36392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676400"/>
            <a:ext cx="9601200" cy="9601200"/>
          </a:xfrm>
          <a:prstGeom prst="rect">
            <a:avLst/>
          </a:prstGeom>
        </p:spPr>
      </p:pic>
    </p:spTree>
    <p:extLst>
      <p:ext uri="{BB962C8B-B14F-4D97-AF65-F5344CB8AC3E}">
        <p14:creationId xmlns:p14="http://schemas.microsoft.com/office/powerpoint/2010/main" val="16490893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9144000"/>
          </a:xfrm>
          <a:prstGeom prst="rect">
            <a:avLst/>
          </a:prstGeom>
        </p:spPr>
      </p:pic>
      <p:sp>
        <p:nvSpPr>
          <p:cNvPr id="3" name="TextBox 2"/>
          <p:cNvSpPr txBox="1"/>
          <p:nvPr/>
        </p:nvSpPr>
        <p:spPr>
          <a:xfrm>
            <a:off x="3352800" y="3448800"/>
            <a:ext cx="2543325" cy="923330"/>
          </a:xfrm>
          <a:prstGeom prst="rect">
            <a:avLst/>
          </a:prstGeom>
          <a:noFill/>
        </p:spPr>
        <p:txBody>
          <a:bodyPr wrap="none" rtlCol="0">
            <a:spAutoFit/>
          </a:bodyPr>
          <a:lstStyle/>
          <a:p>
            <a:pPr algn="ctr"/>
            <a:r>
              <a:rPr lang="en-US" b="1" dirty="0" smtClean="0">
                <a:solidFill>
                  <a:schemeClr val="bg1"/>
                </a:solidFill>
              </a:rPr>
              <a:t>Dilated segment</a:t>
            </a:r>
          </a:p>
          <a:p>
            <a:pPr algn="ctr"/>
            <a:r>
              <a:rPr lang="en-US" b="1" dirty="0" smtClean="0">
                <a:solidFill>
                  <a:schemeClr val="bg1"/>
                </a:solidFill>
              </a:rPr>
              <a:t>identified on </a:t>
            </a:r>
            <a:r>
              <a:rPr lang="en-US" b="1" dirty="0" err="1" smtClean="0">
                <a:solidFill>
                  <a:schemeClr val="bg1"/>
                </a:solidFill>
              </a:rPr>
              <a:t>withdrawl</a:t>
            </a:r>
            <a:r>
              <a:rPr lang="en-US" b="1" dirty="0" smtClean="0">
                <a:solidFill>
                  <a:schemeClr val="bg1"/>
                </a:solidFill>
              </a:rPr>
              <a:t> </a:t>
            </a:r>
          </a:p>
          <a:p>
            <a:pPr algn="ctr"/>
            <a:r>
              <a:rPr lang="en-US" b="1" dirty="0" smtClean="0">
                <a:solidFill>
                  <a:schemeClr val="bg1"/>
                </a:solidFill>
              </a:rPr>
              <a:t>of balloon </a:t>
            </a:r>
            <a:endParaRPr lang="en-US" b="1" dirty="0">
              <a:solidFill>
                <a:schemeClr val="bg1"/>
              </a:solidFill>
            </a:endParaRPr>
          </a:p>
        </p:txBody>
      </p:sp>
      <p:cxnSp>
        <p:nvCxnSpPr>
          <p:cNvPr id="5" name="Straight Arrow Connector 4"/>
          <p:cNvCxnSpPr/>
          <p:nvPr/>
        </p:nvCxnSpPr>
        <p:spPr>
          <a:xfrm flipH="1" flipV="1">
            <a:off x="3733800" y="2286000"/>
            <a:ext cx="457200" cy="114300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3336000" y="2514600"/>
            <a:ext cx="855000" cy="93420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12528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00" y="-1143000"/>
            <a:ext cx="9220200" cy="9220200"/>
          </a:xfrm>
          <a:prstGeom prst="rect">
            <a:avLst/>
          </a:prstGeom>
        </p:spPr>
      </p:pic>
      <p:sp>
        <p:nvSpPr>
          <p:cNvPr id="3" name="TextBox 2"/>
          <p:cNvSpPr txBox="1"/>
          <p:nvPr/>
        </p:nvSpPr>
        <p:spPr>
          <a:xfrm>
            <a:off x="4845798" y="5029200"/>
            <a:ext cx="3172472" cy="923330"/>
          </a:xfrm>
          <a:prstGeom prst="rect">
            <a:avLst/>
          </a:prstGeom>
          <a:noFill/>
        </p:spPr>
        <p:txBody>
          <a:bodyPr wrap="none" rtlCol="0">
            <a:spAutoFit/>
          </a:bodyPr>
          <a:lstStyle/>
          <a:p>
            <a:pPr algn="ctr"/>
            <a:r>
              <a:rPr lang="en-US" b="1" dirty="0" smtClean="0"/>
              <a:t>Minimal retention of contrast </a:t>
            </a:r>
          </a:p>
          <a:p>
            <a:pPr algn="ctr"/>
            <a:r>
              <a:rPr lang="en-US" b="1" dirty="0"/>
              <a:t>a</a:t>
            </a:r>
            <a:r>
              <a:rPr lang="en-US" b="1" dirty="0" smtClean="0"/>
              <a:t>fter lemon ingestion following</a:t>
            </a:r>
          </a:p>
          <a:p>
            <a:pPr algn="ctr"/>
            <a:r>
              <a:rPr lang="en-US" b="1" dirty="0" smtClean="0"/>
              <a:t>dilation</a:t>
            </a:r>
            <a:endParaRPr lang="en-US" b="1" dirty="0"/>
          </a:p>
        </p:txBody>
      </p:sp>
      <p:cxnSp>
        <p:nvCxnSpPr>
          <p:cNvPr id="5" name="Straight Arrow Connector 4"/>
          <p:cNvCxnSpPr/>
          <p:nvPr/>
        </p:nvCxnSpPr>
        <p:spPr>
          <a:xfrm flipV="1">
            <a:off x="7162800" y="4572000"/>
            <a:ext cx="609600" cy="3810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61569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237" y="-609600"/>
            <a:ext cx="9944887" cy="746601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2407390" y="5715000"/>
            <a:ext cx="3618363" cy="584775"/>
          </a:xfrm>
          <a:prstGeom prst="rect">
            <a:avLst/>
          </a:prstGeom>
          <a:noFill/>
        </p:spPr>
        <p:txBody>
          <a:bodyPr wrap="none" rtlCol="0">
            <a:spAutoFit/>
          </a:bodyPr>
          <a:lstStyle/>
          <a:p>
            <a:r>
              <a:rPr lang="en-US" sz="3200" dirty="0" smtClean="0">
                <a:solidFill>
                  <a:schemeClr val="bg1"/>
                </a:solidFill>
              </a:rPr>
              <a:t>Orientation of probe</a:t>
            </a:r>
            <a:endParaRPr lang="en-US" sz="3200" dirty="0">
              <a:solidFill>
                <a:schemeClr val="bg1"/>
              </a:solidFill>
            </a:endParaRPr>
          </a:p>
        </p:txBody>
      </p:sp>
      <p:cxnSp>
        <p:nvCxnSpPr>
          <p:cNvPr id="4" name="Straight Arrow Connector 3"/>
          <p:cNvCxnSpPr/>
          <p:nvPr/>
        </p:nvCxnSpPr>
        <p:spPr>
          <a:xfrm flipV="1">
            <a:off x="6172200" y="5486400"/>
            <a:ext cx="914400" cy="381000"/>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495800" y="2743200"/>
            <a:ext cx="1902059" cy="646331"/>
          </a:xfrm>
          <a:prstGeom prst="rect">
            <a:avLst/>
          </a:prstGeom>
          <a:noFill/>
        </p:spPr>
        <p:txBody>
          <a:bodyPr wrap="none" rtlCol="0">
            <a:spAutoFit/>
          </a:bodyPr>
          <a:lstStyle/>
          <a:p>
            <a:r>
              <a:rPr lang="en-US" sz="3600" dirty="0" smtClean="0">
                <a:solidFill>
                  <a:schemeClr val="bg1"/>
                </a:solidFill>
              </a:rPr>
              <a:t>masseter</a:t>
            </a:r>
            <a:endParaRPr lang="en-US" sz="3600" dirty="0">
              <a:solidFill>
                <a:schemeClr val="bg1"/>
              </a:solidFill>
            </a:endParaRPr>
          </a:p>
        </p:txBody>
      </p:sp>
      <p:sp>
        <p:nvSpPr>
          <p:cNvPr id="6" name="Freeform 5"/>
          <p:cNvSpPr/>
          <p:nvPr/>
        </p:nvSpPr>
        <p:spPr>
          <a:xfrm>
            <a:off x="226337" y="1367073"/>
            <a:ext cx="4897812" cy="2743200"/>
          </a:xfrm>
          <a:custGeom>
            <a:avLst/>
            <a:gdLst>
              <a:gd name="connsiteX0" fmla="*/ 0 w 4897812"/>
              <a:gd name="connsiteY0" fmla="*/ 181070 h 2743200"/>
              <a:gd name="connsiteX1" fmla="*/ 289711 w 4897812"/>
              <a:gd name="connsiteY1" fmla="*/ 190123 h 2743200"/>
              <a:gd name="connsiteX2" fmla="*/ 588475 w 4897812"/>
              <a:gd name="connsiteY2" fmla="*/ 208230 h 2743200"/>
              <a:gd name="connsiteX3" fmla="*/ 669956 w 4897812"/>
              <a:gd name="connsiteY3" fmla="*/ 271604 h 2743200"/>
              <a:gd name="connsiteX4" fmla="*/ 706170 w 4897812"/>
              <a:gd name="connsiteY4" fmla="*/ 280658 h 2743200"/>
              <a:gd name="connsiteX5" fmla="*/ 878186 w 4897812"/>
              <a:gd name="connsiteY5" fmla="*/ 271604 h 2743200"/>
              <a:gd name="connsiteX6" fmla="*/ 923453 w 4897812"/>
              <a:gd name="connsiteY6" fmla="*/ 262551 h 2743200"/>
              <a:gd name="connsiteX7" fmla="*/ 1032095 w 4897812"/>
              <a:gd name="connsiteY7" fmla="*/ 253497 h 2743200"/>
              <a:gd name="connsiteX8" fmla="*/ 1068309 w 4897812"/>
              <a:gd name="connsiteY8" fmla="*/ 244444 h 2743200"/>
              <a:gd name="connsiteX9" fmla="*/ 1131683 w 4897812"/>
              <a:gd name="connsiteY9" fmla="*/ 226337 h 2743200"/>
              <a:gd name="connsiteX10" fmla="*/ 1249378 w 4897812"/>
              <a:gd name="connsiteY10" fmla="*/ 208230 h 2743200"/>
              <a:gd name="connsiteX11" fmla="*/ 1321806 w 4897812"/>
              <a:gd name="connsiteY11" fmla="*/ 190123 h 2743200"/>
              <a:gd name="connsiteX12" fmla="*/ 1348966 w 4897812"/>
              <a:gd name="connsiteY12" fmla="*/ 181070 h 2743200"/>
              <a:gd name="connsiteX13" fmla="*/ 1385180 w 4897812"/>
              <a:gd name="connsiteY13" fmla="*/ 172016 h 2743200"/>
              <a:gd name="connsiteX14" fmla="*/ 1475714 w 4897812"/>
              <a:gd name="connsiteY14" fmla="*/ 144856 h 2743200"/>
              <a:gd name="connsiteX15" fmla="*/ 1502875 w 4897812"/>
              <a:gd name="connsiteY15" fmla="*/ 126749 h 2743200"/>
              <a:gd name="connsiteX16" fmla="*/ 1557196 w 4897812"/>
              <a:gd name="connsiteY16" fmla="*/ 117695 h 2743200"/>
              <a:gd name="connsiteX17" fmla="*/ 1602463 w 4897812"/>
              <a:gd name="connsiteY17" fmla="*/ 108642 h 2743200"/>
              <a:gd name="connsiteX18" fmla="*/ 1638677 w 4897812"/>
              <a:gd name="connsiteY18" fmla="*/ 99588 h 2743200"/>
              <a:gd name="connsiteX19" fmla="*/ 1665837 w 4897812"/>
              <a:gd name="connsiteY19" fmla="*/ 90535 h 2743200"/>
              <a:gd name="connsiteX20" fmla="*/ 1792586 w 4897812"/>
              <a:gd name="connsiteY20" fmla="*/ 81481 h 2743200"/>
              <a:gd name="connsiteX21" fmla="*/ 1874067 w 4897812"/>
              <a:gd name="connsiteY21" fmla="*/ 72428 h 2743200"/>
              <a:gd name="connsiteX22" fmla="*/ 2064190 w 4897812"/>
              <a:gd name="connsiteY22" fmla="*/ 63375 h 2743200"/>
              <a:gd name="connsiteX23" fmla="*/ 2453489 w 4897812"/>
              <a:gd name="connsiteY23" fmla="*/ 72428 h 2743200"/>
              <a:gd name="connsiteX24" fmla="*/ 2489703 w 4897812"/>
              <a:gd name="connsiteY24" fmla="*/ 81481 h 2743200"/>
              <a:gd name="connsiteX25" fmla="*/ 2616451 w 4897812"/>
              <a:gd name="connsiteY25" fmla="*/ 90535 h 2743200"/>
              <a:gd name="connsiteX26" fmla="*/ 2770360 w 4897812"/>
              <a:gd name="connsiteY26" fmla="*/ 108642 h 2743200"/>
              <a:gd name="connsiteX27" fmla="*/ 2860895 w 4897812"/>
              <a:gd name="connsiteY27" fmla="*/ 117695 h 2743200"/>
              <a:gd name="connsiteX28" fmla="*/ 3096285 w 4897812"/>
              <a:gd name="connsiteY28" fmla="*/ 108642 h 2743200"/>
              <a:gd name="connsiteX29" fmla="*/ 3431263 w 4897812"/>
              <a:gd name="connsiteY29" fmla="*/ 108642 h 2743200"/>
              <a:gd name="connsiteX30" fmla="*/ 3530851 w 4897812"/>
              <a:gd name="connsiteY30" fmla="*/ 81481 h 2743200"/>
              <a:gd name="connsiteX31" fmla="*/ 3594225 w 4897812"/>
              <a:gd name="connsiteY31" fmla="*/ 54321 h 2743200"/>
              <a:gd name="connsiteX32" fmla="*/ 3621386 w 4897812"/>
              <a:gd name="connsiteY32" fmla="*/ 36214 h 2743200"/>
              <a:gd name="connsiteX33" fmla="*/ 3711920 w 4897812"/>
              <a:gd name="connsiteY33" fmla="*/ 9054 h 2743200"/>
              <a:gd name="connsiteX34" fmla="*/ 3775295 w 4897812"/>
              <a:gd name="connsiteY34" fmla="*/ 0 h 2743200"/>
              <a:gd name="connsiteX35" fmla="*/ 3974471 w 4897812"/>
              <a:gd name="connsiteY35" fmla="*/ 9054 h 2743200"/>
              <a:gd name="connsiteX36" fmla="*/ 4028792 w 4897812"/>
              <a:gd name="connsiteY36" fmla="*/ 27161 h 2743200"/>
              <a:gd name="connsiteX37" fmla="*/ 4055952 w 4897812"/>
              <a:gd name="connsiteY37" fmla="*/ 36214 h 2743200"/>
              <a:gd name="connsiteX38" fmla="*/ 4083113 w 4897812"/>
              <a:gd name="connsiteY38" fmla="*/ 45268 h 2743200"/>
              <a:gd name="connsiteX39" fmla="*/ 4110273 w 4897812"/>
              <a:gd name="connsiteY39" fmla="*/ 54321 h 2743200"/>
              <a:gd name="connsiteX40" fmla="*/ 4164594 w 4897812"/>
              <a:gd name="connsiteY40" fmla="*/ 99588 h 2743200"/>
              <a:gd name="connsiteX41" fmla="*/ 4218914 w 4897812"/>
              <a:gd name="connsiteY41" fmla="*/ 126749 h 2743200"/>
              <a:gd name="connsiteX42" fmla="*/ 4273235 w 4897812"/>
              <a:gd name="connsiteY42" fmla="*/ 153909 h 2743200"/>
              <a:gd name="connsiteX43" fmla="*/ 4300396 w 4897812"/>
              <a:gd name="connsiteY43" fmla="*/ 172016 h 2743200"/>
              <a:gd name="connsiteX44" fmla="*/ 4327556 w 4897812"/>
              <a:gd name="connsiteY44" fmla="*/ 181070 h 2743200"/>
              <a:gd name="connsiteX45" fmla="*/ 4381877 w 4897812"/>
              <a:gd name="connsiteY45" fmla="*/ 217283 h 2743200"/>
              <a:gd name="connsiteX46" fmla="*/ 4409037 w 4897812"/>
              <a:gd name="connsiteY46" fmla="*/ 226337 h 2743200"/>
              <a:gd name="connsiteX47" fmla="*/ 4436198 w 4897812"/>
              <a:gd name="connsiteY47" fmla="*/ 244444 h 2743200"/>
              <a:gd name="connsiteX48" fmla="*/ 4481465 w 4897812"/>
              <a:gd name="connsiteY48" fmla="*/ 253497 h 2743200"/>
              <a:gd name="connsiteX49" fmla="*/ 4553893 w 4897812"/>
              <a:gd name="connsiteY49" fmla="*/ 271604 h 2743200"/>
              <a:gd name="connsiteX50" fmla="*/ 4599160 w 4897812"/>
              <a:gd name="connsiteY50" fmla="*/ 280658 h 2743200"/>
              <a:gd name="connsiteX51" fmla="*/ 4662534 w 4897812"/>
              <a:gd name="connsiteY51" fmla="*/ 307818 h 2743200"/>
              <a:gd name="connsiteX52" fmla="*/ 4689695 w 4897812"/>
              <a:gd name="connsiteY52" fmla="*/ 325925 h 2743200"/>
              <a:gd name="connsiteX53" fmla="*/ 4716855 w 4897812"/>
              <a:gd name="connsiteY53" fmla="*/ 334978 h 2743200"/>
              <a:gd name="connsiteX54" fmla="*/ 4771176 w 4897812"/>
              <a:gd name="connsiteY54" fmla="*/ 380246 h 2743200"/>
              <a:gd name="connsiteX55" fmla="*/ 4825497 w 4897812"/>
              <a:gd name="connsiteY55" fmla="*/ 416460 h 2743200"/>
              <a:gd name="connsiteX56" fmla="*/ 4843604 w 4897812"/>
              <a:gd name="connsiteY56" fmla="*/ 443620 h 2743200"/>
              <a:gd name="connsiteX57" fmla="*/ 4870764 w 4897812"/>
              <a:gd name="connsiteY57" fmla="*/ 452674 h 2743200"/>
              <a:gd name="connsiteX58" fmla="*/ 4888871 w 4897812"/>
              <a:gd name="connsiteY58" fmla="*/ 506994 h 2743200"/>
              <a:gd name="connsiteX59" fmla="*/ 4870764 w 4897812"/>
              <a:gd name="connsiteY59" fmla="*/ 669957 h 2743200"/>
              <a:gd name="connsiteX60" fmla="*/ 4816443 w 4897812"/>
              <a:gd name="connsiteY60" fmla="*/ 697117 h 2743200"/>
              <a:gd name="connsiteX61" fmla="*/ 4553893 w 4897812"/>
              <a:gd name="connsiteY61" fmla="*/ 724277 h 2743200"/>
              <a:gd name="connsiteX62" fmla="*/ 4526732 w 4897812"/>
              <a:gd name="connsiteY62" fmla="*/ 733331 h 2743200"/>
              <a:gd name="connsiteX63" fmla="*/ 4454305 w 4897812"/>
              <a:gd name="connsiteY63" fmla="*/ 742384 h 2743200"/>
              <a:gd name="connsiteX64" fmla="*/ 4399984 w 4897812"/>
              <a:gd name="connsiteY64" fmla="*/ 751438 h 2743200"/>
              <a:gd name="connsiteX65" fmla="*/ 4354716 w 4897812"/>
              <a:gd name="connsiteY65" fmla="*/ 769545 h 2743200"/>
              <a:gd name="connsiteX66" fmla="*/ 4255128 w 4897812"/>
              <a:gd name="connsiteY66" fmla="*/ 787652 h 2743200"/>
              <a:gd name="connsiteX67" fmla="*/ 4200808 w 4897812"/>
              <a:gd name="connsiteY67" fmla="*/ 805759 h 2743200"/>
              <a:gd name="connsiteX68" fmla="*/ 4173647 w 4897812"/>
              <a:gd name="connsiteY68" fmla="*/ 823866 h 2743200"/>
              <a:gd name="connsiteX69" fmla="*/ 4065006 w 4897812"/>
              <a:gd name="connsiteY69" fmla="*/ 841973 h 2743200"/>
              <a:gd name="connsiteX70" fmla="*/ 3974471 w 4897812"/>
              <a:gd name="connsiteY70" fmla="*/ 851026 h 2743200"/>
              <a:gd name="connsiteX71" fmla="*/ 3929204 w 4897812"/>
              <a:gd name="connsiteY71" fmla="*/ 860079 h 2743200"/>
              <a:gd name="connsiteX72" fmla="*/ 3902043 w 4897812"/>
              <a:gd name="connsiteY72" fmla="*/ 869133 h 2743200"/>
              <a:gd name="connsiteX73" fmla="*/ 3413156 w 4897812"/>
              <a:gd name="connsiteY73" fmla="*/ 887240 h 2743200"/>
              <a:gd name="connsiteX74" fmla="*/ 3195873 w 4897812"/>
              <a:gd name="connsiteY74" fmla="*/ 923454 h 2743200"/>
              <a:gd name="connsiteX75" fmla="*/ 2996697 w 4897812"/>
              <a:gd name="connsiteY75" fmla="*/ 941561 h 2743200"/>
              <a:gd name="connsiteX76" fmla="*/ 2960483 w 4897812"/>
              <a:gd name="connsiteY76" fmla="*/ 950614 h 2743200"/>
              <a:gd name="connsiteX77" fmla="*/ 2933322 w 4897812"/>
              <a:gd name="connsiteY77" fmla="*/ 959668 h 2743200"/>
              <a:gd name="connsiteX78" fmla="*/ 2879002 w 4897812"/>
              <a:gd name="connsiteY78" fmla="*/ 968721 h 2743200"/>
              <a:gd name="connsiteX79" fmla="*/ 2697932 w 4897812"/>
              <a:gd name="connsiteY79" fmla="*/ 995881 h 2743200"/>
              <a:gd name="connsiteX80" fmla="*/ 2426328 w 4897812"/>
              <a:gd name="connsiteY80" fmla="*/ 1004935 h 2743200"/>
              <a:gd name="connsiteX81" fmla="*/ 2399168 w 4897812"/>
              <a:gd name="connsiteY81" fmla="*/ 1013988 h 2743200"/>
              <a:gd name="connsiteX82" fmla="*/ 2381061 w 4897812"/>
              <a:gd name="connsiteY82" fmla="*/ 1041149 h 2743200"/>
              <a:gd name="connsiteX83" fmla="*/ 2353901 w 4897812"/>
              <a:gd name="connsiteY83" fmla="*/ 1059256 h 2743200"/>
              <a:gd name="connsiteX84" fmla="*/ 2326740 w 4897812"/>
              <a:gd name="connsiteY84" fmla="*/ 1086416 h 2743200"/>
              <a:gd name="connsiteX85" fmla="*/ 2299580 w 4897812"/>
              <a:gd name="connsiteY85" fmla="*/ 1095470 h 2743200"/>
              <a:gd name="connsiteX86" fmla="*/ 2245259 w 4897812"/>
              <a:gd name="connsiteY86" fmla="*/ 1131683 h 2743200"/>
              <a:gd name="connsiteX87" fmla="*/ 2218099 w 4897812"/>
              <a:gd name="connsiteY87" fmla="*/ 1140737 h 2743200"/>
              <a:gd name="connsiteX88" fmla="*/ 2190938 w 4897812"/>
              <a:gd name="connsiteY88" fmla="*/ 1158844 h 2743200"/>
              <a:gd name="connsiteX89" fmla="*/ 2109457 w 4897812"/>
              <a:gd name="connsiteY89" fmla="*/ 1167897 h 2743200"/>
              <a:gd name="connsiteX90" fmla="*/ 1919334 w 4897812"/>
              <a:gd name="connsiteY90" fmla="*/ 1176951 h 2743200"/>
              <a:gd name="connsiteX91" fmla="*/ 1874067 w 4897812"/>
              <a:gd name="connsiteY91" fmla="*/ 1186004 h 2743200"/>
              <a:gd name="connsiteX92" fmla="*/ 1819746 w 4897812"/>
              <a:gd name="connsiteY92" fmla="*/ 1195058 h 2743200"/>
              <a:gd name="connsiteX93" fmla="*/ 1792586 w 4897812"/>
              <a:gd name="connsiteY93" fmla="*/ 1213165 h 2743200"/>
              <a:gd name="connsiteX94" fmla="*/ 1738265 w 4897812"/>
              <a:gd name="connsiteY94" fmla="*/ 1231272 h 2743200"/>
              <a:gd name="connsiteX95" fmla="*/ 1692998 w 4897812"/>
              <a:gd name="connsiteY95" fmla="*/ 1276539 h 2743200"/>
              <a:gd name="connsiteX96" fmla="*/ 1638677 w 4897812"/>
              <a:gd name="connsiteY96" fmla="*/ 1321806 h 2743200"/>
              <a:gd name="connsiteX97" fmla="*/ 1611516 w 4897812"/>
              <a:gd name="connsiteY97" fmla="*/ 1376127 h 2743200"/>
              <a:gd name="connsiteX98" fmla="*/ 1602463 w 4897812"/>
              <a:gd name="connsiteY98" fmla="*/ 1403287 h 2743200"/>
              <a:gd name="connsiteX99" fmla="*/ 1593410 w 4897812"/>
              <a:gd name="connsiteY99" fmla="*/ 1665838 h 2743200"/>
              <a:gd name="connsiteX100" fmla="*/ 1557196 w 4897812"/>
              <a:gd name="connsiteY100" fmla="*/ 1747319 h 2743200"/>
              <a:gd name="connsiteX101" fmla="*/ 1539089 w 4897812"/>
              <a:gd name="connsiteY101" fmla="*/ 1801640 h 2743200"/>
              <a:gd name="connsiteX102" fmla="*/ 1530035 w 4897812"/>
              <a:gd name="connsiteY102" fmla="*/ 1828800 h 2743200"/>
              <a:gd name="connsiteX103" fmla="*/ 1511928 w 4897812"/>
              <a:gd name="connsiteY103" fmla="*/ 1855961 h 2743200"/>
              <a:gd name="connsiteX104" fmla="*/ 1502875 w 4897812"/>
              <a:gd name="connsiteY104" fmla="*/ 1883121 h 2743200"/>
              <a:gd name="connsiteX105" fmla="*/ 1475714 w 4897812"/>
              <a:gd name="connsiteY105" fmla="*/ 1910281 h 2743200"/>
              <a:gd name="connsiteX106" fmla="*/ 1466661 w 4897812"/>
              <a:gd name="connsiteY106" fmla="*/ 1964602 h 2743200"/>
              <a:gd name="connsiteX107" fmla="*/ 1430447 w 4897812"/>
              <a:gd name="connsiteY107" fmla="*/ 2046083 h 2743200"/>
              <a:gd name="connsiteX108" fmla="*/ 1358019 w 4897812"/>
              <a:gd name="connsiteY108" fmla="*/ 2154725 h 2743200"/>
              <a:gd name="connsiteX109" fmla="*/ 1339913 w 4897812"/>
              <a:gd name="connsiteY109" fmla="*/ 2181885 h 2743200"/>
              <a:gd name="connsiteX110" fmla="*/ 1285592 w 4897812"/>
              <a:gd name="connsiteY110" fmla="*/ 2227153 h 2743200"/>
              <a:gd name="connsiteX111" fmla="*/ 1231271 w 4897812"/>
              <a:gd name="connsiteY111" fmla="*/ 2308634 h 2743200"/>
              <a:gd name="connsiteX112" fmla="*/ 1213164 w 4897812"/>
              <a:gd name="connsiteY112" fmla="*/ 2335794 h 2743200"/>
              <a:gd name="connsiteX113" fmla="*/ 1204111 w 4897812"/>
              <a:gd name="connsiteY113" fmla="*/ 2372008 h 2743200"/>
              <a:gd name="connsiteX114" fmla="*/ 1195057 w 4897812"/>
              <a:gd name="connsiteY114" fmla="*/ 2462543 h 2743200"/>
              <a:gd name="connsiteX115" fmla="*/ 1131683 w 4897812"/>
              <a:gd name="connsiteY115" fmla="*/ 2544024 h 2743200"/>
              <a:gd name="connsiteX116" fmla="*/ 1104522 w 4897812"/>
              <a:gd name="connsiteY116" fmla="*/ 2562131 h 2743200"/>
              <a:gd name="connsiteX117" fmla="*/ 1086415 w 4897812"/>
              <a:gd name="connsiteY117" fmla="*/ 2589291 h 2743200"/>
              <a:gd name="connsiteX118" fmla="*/ 1032095 w 4897812"/>
              <a:gd name="connsiteY118" fmla="*/ 2607398 h 2743200"/>
              <a:gd name="connsiteX119" fmla="*/ 977774 w 4897812"/>
              <a:gd name="connsiteY119" fmla="*/ 2643612 h 2743200"/>
              <a:gd name="connsiteX120" fmla="*/ 950613 w 4897812"/>
              <a:gd name="connsiteY120" fmla="*/ 2661719 h 2743200"/>
              <a:gd name="connsiteX121" fmla="*/ 896293 w 4897812"/>
              <a:gd name="connsiteY121" fmla="*/ 2679826 h 2743200"/>
              <a:gd name="connsiteX122" fmla="*/ 869132 w 4897812"/>
              <a:gd name="connsiteY122" fmla="*/ 2688879 h 2743200"/>
              <a:gd name="connsiteX123" fmla="*/ 805758 w 4897812"/>
              <a:gd name="connsiteY123" fmla="*/ 2697933 h 2743200"/>
              <a:gd name="connsiteX124" fmla="*/ 769544 w 4897812"/>
              <a:gd name="connsiteY124" fmla="*/ 2706986 h 2743200"/>
              <a:gd name="connsiteX125" fmla="*/ 715223 w 4897812"/>
              <a:gd name="connsiteY125" fmla="*/ 2725093 h 2743200"/>
              <a:gd name="connsiteX126" fmla="*/ 688063 w 4897812"/>
              <a:gd name="connsiteY126" fmla="*/ 27432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897812" h="2743200">
                <a:moveTo>
                  <a:pt x="0" y="181070"/>
                </a:moveTo>
                <a:lnTo>
                  <a:pt x="289711" y="190123"/>
                </a:lnTo>
                <a:cubicBezTo>
                  <a:pt x="562547" y="199068"/>
                  <a:pt x="467612" y="178016"/>
                  <a:pt x="588475" y="208230"/>
                </a:cubicBezTo>
                <a:cubicBezTo>
                  <a:pt x="609786" y="229541"/>
                  <a:pt x="641078" y="264384"/>
                  <a:pt x="669956" y="271604"/>
                </a:cubicBezTo>
                <a:lnTo>
                  <a:pt x="706170" y="280658"/>
                </a:lnTo>
                <a:cubicBezTo>
                  <a:pt x="763509" y="277640"/>
                  <a:pt x="820966" y="276372"/>
                  <a:pt x="878186" y="271604"/>
                </a:cubicBezTo>
                <a:cubicBezTo>
                  <a:pt x="893521" y="270326"/>
                  <a:pt x="908171" y="264349"/>
                  <a:pt x="923453" y="262551"/>
                </a:cubicBezTo>
                <a:cubicBezTo>
                  <a:pt x="959544" y="258305"/>
                  <a:pt x="995881" y="256515"/>
                  <a:pt x="1032095" y="253497"/>
                </a:cubicBezTo>
                <a:cubicBezTo>
                  <a:pt x="1044166" y="250479"/>
                  <a:pt x="1056345" y="247862"/>
                  <a:pt x="1068309" y="244444"/>
                </a:cubicBezTo>
                <a:cubicBezTo>
                  <a:pt x="1121260" y="229315"/>
                  <a:pt x="1067974" y="240495"/>
                  <a:pt x="1131683" y="226337"/>
                </a:cubicBezTo>
                <a:cubicBezTo>
                  <a:pt x="1185018" y="214485"/>
                  <a:pt x="1186648" y="216071"/>
                  <a:pt x="1249378" y="208230"/>
                </a:cubicBezTo>
                <a:cubicBezTo>
                  <a:pt x="1311462" y="187536"/>
                  <a:pt x="1234406" y="211973"/>
                  <a:pt x="1321806" y="190123"/>
                </a:cubicBezTo>
                <a:cubicBezTo>
                  <a:pt x="1331064" y="187808"/>
                  <a:pt x="1339790" y="183692"/>
                  <a:pt x="1348966" y="181070"/>
                </a:cubicBezTo>
                <a:cubicBezTo>
                  <a:pt x="1360930" y="177652"/>
                  <a:pt x="1373262" y="175591"/>
                  <a:pt x="1385180" y="172016"/>
                </a:cubicBezTo>
                <a:cubicBezTo>
                  <a:pt x="1495370" y="138958"/>
                  <a:pt x="1392258" y="165719"/>
                  <a:pt x="1475714" y="144856"/>
                </a:cubicBezTo>
                <a:cubicBezTo>
                  <a:pt x="1484768" y="138820"/>
                  <a:pt x="1492552" y="130190"/>
                  <a:pt x="1502875" y="126749"/>
                </a:cubicBezTo>
                <a:cubicBezTo>
                  <a:pt x="1520290" y="120944"/>
                  <a:pt x="1539135" y="120979"/>
                  <a:pt x="1557196" y="117695"/>
                </a:cubicBezTo>
                <a:cubicBezTo>
                  <a:pt x="1572336" y="114942"/>
                  <a:pt x="1587442" y="111980"/>
                  <a:pt x="1602463" y="108642"/>
                </a:cubicBezTo>
                <a:cubicBezTo>
                  <a:pt x="1614610" y="105943"/>
                  <a:pt x="1626713" y="103006"/>
                  <a:pt x="1638677" y="99588"/>
                </a:cubicBezTo>
                <a:cubicBezTo>
                  <a:pt x="1647853" y="96966"/>
                  <a:pt x="1656359" y="91650"/>
                  <a:pt x="1665837" y="90535"/>
                </a:cubicBezTo>
                <a:cubicBezTo>
                  <a:pt x="1707904" y="85586"/>
                  <a:pt x="1750388" y="85150"/>
                  <a:pt x="1792586" y="81481"/>
                </a:cubicBezTo>
                <a:cubicBezTo>
                  <a:pt x="1819811" y="79114"/>
                  <a:pt x="1846800" y="74246"/>
                  <a:pt x="1874067" y="72428"/>
                </a:cubicBezTo>
                <a:cubicBezTo>
                  <a:pt x="1937373" y="68208"/>
                  <a:pt x="2000816" y="66393"/>
                  <a:pt x="2064190" y="63375"/>
                </a:cubicBezTo>
                <a:lnTo>
                  <a:pt x="2453489" y="72428"/>
                </a:lnTo>
                <a:cubicBezTo>
                  <a:pt x="2465921" y="72957"/>
                  <a:pt x="2477336" y="80107"/>
                  <a:pt x="2489703" y="81481"/>
                </a:cubicBezTo>
                <a:cubicBezTo>
                  <a:pt x="2531801" y="86159"/>
                  <a:pt x="2574253" y="86866"/>
                  <a:pt x="2616451" y="90535"/>
                </a:cubicBezTo>
                <a:cubicBezTo>
                  <a:pt x="2680797" y="96130"/>
                  <a:pt x="2707602" y="101669"/>
                  <a:pt x="2770360" y="108642"/>
                </a:cubicBezTo>
                <a:cubicBezTo>
                  <a:pt x="2800503" y="111991"/>
                  <a:pt x="2830717" y="114677"/>
                  <a:pt x="2860895" y="117695"/>
                </a:cubicBezTo>
                <a:cubicBezTo>
                  <a:pt x="2939358" y="114677"/>
                  <a:pt x="3017764" y="108642"/>
                  <a:pt x="3096285" y="108642"/>
                </a:cubicBezTo>
                <a:cubicBezTo>
                  <a:pt x="3472796" y="108642"/>
                  <a:pt x="3221745" y="129593"/>
                  <a:pt x="3431263" y="108642"/>
                </a:cubicBezTo>
                <a:cubicBezTo>
                  <a:pt x="3455558" y="103783"/>
                  <a:pt x="3511159" y="94608"/>
                  <a:pt x="3530851" y="81481"/>
                </a:cubicBezTo>
                <a:cubicBezTo>
                  <a:pt x="3568365" y="56473"/>
                  <a:pt x="3547456" y="66014"/>
                  <a:pt x="3594225" y="54321"/>
                </a:cubicBezTo>
                <a:cubicBezTo>
                  <a:pt x="3603279" y="48285"/>
                  <a:pt x="3611443" y="40633"/>
                  <a:pt x="3621386" y="36214"/>
                </a:cubicBezTo>
                <a:cubicBezTo>
                  <a:pt x="3637742" y="28945"/>
                  <a:pt x="3689635" y="13106"/>
                  <a:pt x="3711920" y="9054"/>
                </a:cubicBezTo>
                <a:cubicBezTo>
                  <a:pt x="3732915" y="5237"/>
                  <a:pt x="3754170" y="3018"/>
                  <a:pt x="3775295" y="0"/>
                </a:cubicBezTo>
                <a:cubicBezTo>
                  <a:pt x="3841687" y="3018"/>
                  <a:pt x="3908389" y="1974"/>
                  <a:pt x="3974471" y="9054"/>
                </a:cubicBezTo>
                <a:cubicBezTo>
                  <a:pt x="3993449" y="11087"/>
                  <a:pt x="4010685" y="21125"/>
                  <a:pt x="4028792" y="27161"/>
                </a:cubicBezTo>
                <a:lnTo>
                  <a:pt x="4055952" y="36214"/>
                </a:lnTo>
                <a:lnTo>
                  <a:pt x="4083113" y="45268"/>
                </a:lnTo>
                <a:lnTo>
                  <a:pt x="4110273" y="54321"/>
                </a:lnTo>
                <a:cubicBezTo>
                  <a:pt x="4177706" y="99277"/>
                  <a:pt x="4094885" y="41498"/>
                  <a:pt x="4164594" y="99588"/>
                </a:cubicBezTo>
                <a:cubicBezTo>
                  <a:pt x="4203513" y="132020"/>
                  <a:pt x="4178083" y="106333"/>
                  <a:pt x="4218914" y="126749"/>
                </a:cubicBezTo>
                <a:cubicBezTo>
                  <a:pt x="4289108" y="161846"/>
                  <a:pt x="4204975" y="131157"/>
                  <a:pt x="4273235" y="153909"/>
                </a:cubicBezTo>
                <a:cubicBezTo>
                  <a:pt x="4282289" y="159945"/>
                  <a:pt x="4290664" y="167150"/>
                  <a:pt x="4300396" y="172016"/>
                </a:cubicBezTo>
                <a:cubicBezTo>
                  <a:pt x="4308932" y="176284"/>
                  <a:pt x="4319214" y="176435"/>
                  <a:pt x="4327556" y="181070"/>
                </a:cubicBezTo>
                <a:cubicBezTo>
                  <a:pt x="4346579" y="191638"/>
                  <a:pt x="4361232" y="210401"/>
                  <a:pt x="4381877" y="217283"/>
                </a:cubicBezTo>
                <a:cubicBezTo>
                  <a:pt x="4390930" y="220301"/>
                  <a:pt x="4400501" y="222069"/>
                  <a:pt x="4409037" y="226337"/>
                </a:cubicBezTo>
                <a:cubicBezTo>
                  <a:pt x="4418769" y="231203"/>
                  <a:pt x="4426010" y="240623"/>
                  <a:pt x="4436198" y="244444"/>
                </a:cubicBezTo>
                <a:cubicBezTo>
                  <a:pt x="4450606" y="249847"/>
                  <a:pt x="4466471" y="250037"/>
                  <a:pt x="4481465" y="253497"/>
                </a:cubicBezTo>
                <a:cubicBezTo>
                  <a:pt x="4505713" y="259093"/>
                  <a:pt x="4529491" y="266723"/>
                  <a:pt x="4553893" y="271604"/>
                </a:cubicBezTo>
                <a:cubicBezTo>
                  <a:pt x="4568982" y="274622"/>
                  <a:pt x="4584232" y="276926"/>
                  <a:pt x="4599160" y="280658"/>
                </a:cubicBezTo>
                <a:cubicBezTo>
                  <a:pt x="4621733" y="286301"/>
                  <a:pt x="4642379" y="296301"/>
                  <a:pt x="4662534" y="307818"/>
                </a:cubicBezTo>
                <a:cubicBezTo>
                  <a:pt x="4671981" y="313217"/>
                  <a:pt x="4679963" y="321059"/>
                  <a:pt x="4689695" y="325925"/>
                </a:cubicBezTo>
                <a:cubicBezTo>
                  <a:pt x="4698231" y="330193"/>
                  <a:pt x="4707802" y="331960"/>
                  <a:pt x="4716855" y="334978"/>
                </a:cubicBezTo>
                <a:cubicBezTo>
                  <a:pt x="4813914" y="399685"/>
                  <a:pt x="4666605" y="298913"/>
                  <a:pt x="4771176" y="380246"/>
                </a:cubicBezTo>
                <a:cubicBezTo>
                  <a:pt x="4788354" y="393607"/>
                  <a:pt x="4825497" y="416460"/>
                  <a:pt x="4825497" y="416460"/>
                </a:cubicBezTo>
                <a:cubicBezTo>
                  <a:pt x="4831533" y="425513"/>
                  <a:pt x="4835108" y="436823"/>
                  <a:pt x="4843604" y="443620"/>
                </a:cubicBezTo>
                <a:cubicBezTo>
                  <a:pt x="4851056" y="449582"/>
                  <a:pt x="4865217" y="444908"/>
                  <a:pt x="4870764" y="452674"/>
                </a:cubicBezTo>
                <a:cubicBezTo>
                  <a:pt x="4881858" y="468205"/>
                  <a:pt x="4888871" y="506994"/>
                  <a:pt x="4888871" y="506994"/>
                </a:cubicBezTo>
                <a:cubicBezTo>
                  <a:pt x="4894464" y="557337"/>
                  <a:pt x="4913157" y="627563"/>
                  <a:pt x="4870764" y="669957"/>
                </a:cubicBezTo>
                <a:cubicBezTo>
                  <a:pt x="4853213" y="687508"/>
                  <a:pt x="4838534" y="689754"/>
                  <a:pt x="4816443" y="697117"/>
                </a:cubicBezTo>
                <a:cubicBezTo>
                  <a:pt x="4722208" y="759941"/>
                  <a:pt x="4812725" y="706427"/>
                  <a:pt x="4553893" y="724277"/>
                </a:cubicBezTo>
                <a:cubicBezTo>
                  <a:pt x="4544372" y="724934"/>
                  <a:pt x="4536121" y="731624"/>
                  <a:pt x="4526732" y="733331"/>
                </a:cubicBezTo>
                <a:cubicBezTo>
                  <a:pt x="4502794" y="737683"/>
                  <a:pt x="4478391" y="738943"/>
                  <a:pt x="4454305" y="742384"/>
                </a:cubicBezTo>
                <a:cubicBezTo>
                  <a:pt x="4436133" y="744980"/>
                  <a:pt x="4418091" y="748420"/>
                  <a:pt x="4399984" y="751438"/>
                </a:cubicBezTo>
                <a:cubicBezTo>
                  <a:pt x="4384895" y="757474"/>
                  <a:pt x="4370482" y="765603"/>
                  <a:pt x="4354716" y="769545"/>
                </a:cubicBezTo>
                <a:cubicBezTo>
                  <a:pt x="4214441" y="804613"/>
                  <a:pt x="4349703" y="759279"/>
                  <a:pt x="4255128" y="787652"/>
                </a:cubicBezTo>
                <a:cubicBezTo>
                  <a:pt x="4236847" y="793137"/>
                  <a:pt x="4216689" y="795172"/>
                  <a:pt x="4200808" y="805759"/>
                </a:cubicBezTo>
                <a:cubicBezTo>
                  <a:pt x="4191754" y="811795"/>
                  <a:pt x="4183648" y="819580"/>
                  <a:pt x="4173647" y="823866"/>
                </a:cubicBezTo>
                <a:cubicBezTo>
                  <a:pt x="4149376" y="834267"/>
                  <a:pt x="4080272" y="840277"/>
                  <a:pt x="4065006" y="841973"/>
                </a:cubicBezTo>
                <a:cubicBezTo>
                  <a:pt x="4034863" y="845322"/>
                  <a:pt x="4004649" y="848008"/>
                  <a:pt x="3974471" y="851026"/>
                </a:cubicBezTo>
                <a:cubicBezTo>
                  <a:pt x="3959382" y="854044"/>
                  <a:pt x="3944132" y="856347"/>
                  <a:pt x="3929204" y="860079"/>
                </a:cubicBezTo>
                <a:cubicBezTo>
                  <a:pt x="3919946" y="862394"/>
                  <a:pt x="3911560" y="868428"/>
                  <a:pt x="3902043" y="869133"/>
                </a:cubicBezTo>
                <a:cubicBezTo>
                  <a:pt x="3839114" y="873794"/>
                  <a:pt x="3451230" y="885971"/>
                  <a:pt x="3413156" y="887240"/>
                </a:cubicBezTo>
                <a:cubicBezTo>
                  <a:pt x="3329363" y="903999"/>
                  <a:pt x="3285703" y="914471"/>
                  <a:pt x="3195873" y="923454"/>
                </a:cubicBezTo>
                <a:cubicBezTo>
                  <a:pt x="3069179" y="936123"/>
                  <a:pt x="3135562" y="929988"/>
                  <a:pt x="2996697" y="941561"/>
                </a:cubicBezTo>
                <a:cubicBezTo>
                  <a:pt x="2984626" y="944579"/>
                  <a:pt x="2972447" y="947196"/>
                  <a:pt x="2960483" y="950614"/>
                </a:cubicBezTo>
                <a:cubicBezTo>
                  <a:pt x="2951307" y="953236"/>
                  <a:pt x="2942638" y="957598"/>
                  <a:pt x="2933322" y="959668"/>
                </a:cubicBezTo>
                <a:cubicBezTo>
                  <a:pt x="2915403" y="963650"/>
                  <a:pt x="2897109" y="965703"/>
                  <a:pt x="2879002" y="968721"/>
                </a:cubicBezTo>
                <a:cubicBezTo>
                  <a:pt x="2790424" y="998247"/>
                  <a:pt x="2830567" y="989852"/>
                  <a:pt x="2697932" y="995881"/>
                </a:cubicBezTo>
                <a:cubicBezTo>
                  <a:pt x="2607440" y="999994"/>
                  <a:pt x="2516863" y="1001917"/>
                  <a:pt x="2426328" y="1004935"/>
                </a:cubicBezTo>
                <a:cubicBezTo>
                  <a:pt x="2417275" y="1007953"/>
                  <a:pt x="2406620" y="1008026"/>
                  <a:pt x="2399168" y="1013988"/>
                </a:cubicBezTo>
                <a:cubicBezTo>
                  <a:pt x="2390671" y="1020785"/>
                  <a:pt x="2388755" y="1033455"/>
                  <a:pt x="2381061" y="1041149"/>
                </a:cubicBezTo>
                <a:cubicBezTo>
                  <a:pt x="2373367" y="1048843"/>
                  <a:pt x="2362260" y="1052290"/>
                  <a:pt x="2353901" y="1059256"/>
                </a:cubicBezTo>
                <a:cubicBezTo>
                  <a:pt x="2344065" y="1067453"/>
                  <a:pt x="2337393" y="1079314"/>
                  <a:pt x="2326740" y="1086416"/>
                </a:cubicBezTo>
                <a:cubicBezTo>
                  <a:pt x="2318800" y="1091710"/>
                  <a:pt x="2307922" y="1090835"/>
                  <a:pt x="2299580" y="1095470"/>
                </a:cubicBezTo>
                <a:cubicBezTo>
                  <a:pt x="2280557" y="1106038"/>
                  <a:pt x="2265904" y="1124801"/>
                  <a:pt x="2245259" y="1131683"/>
                </a:cubicBezTo>
                <a:cubicBezTo>
                  <a:pt x="2236206" y="1134701"/>
                  <a:pt x="2226635" y="1136469"/>
                  <a:pt x="2218099" y="1140737"/>
                </a:cubicBezTo>
                <a:cubicBezTo>
                  <a:pt x="2208367" y="1145603"/>
                  <a:pt x="2201494" y="1156205"/>
                  <a:pt x="2190938" y="1158844"/>
                </a:cubicBezTo>
                <a:cubicBezTo>
                  <a:pt x="2164426" y="1165472"/>
                  <a:pt x="2136724" y="1166079"/>
                  <a:pt x="2109457" y="1167897"/>
                </a:cubicBezTo>
                <a:cubicBezTo>
                  <a:pt x="2046151" y="1172117"/>
                  <a:pt x="1982708" y="1173933"/>
                  <a:pt x="1919334" y="1176951"/>
                </a:cubicBezTo>
                <a:lnTo>
                  <a:pt x="1874067" y="1186004"/>
                </a:lnTo>
                <a:cubicBezTo>
                  <a:pt x="1856006" y="1189288"/>
                  <a:pt x="1837161" y="1189253"/>
                  <a:pt x="1819746" y="1195058"/>
                </a:cubicBezTo>
                <a:cubicBezTo>
                  <a:pt x="1809424" y="1198499"/>
                  <a:pt x="1802529" y="1208746"/>
                  <a:pt x="1792586" y="1213165"/>
                </a:cubicBezTo>
                <a:cubicBezTo>
                  <a:pt x="1775145" y="1220917"/>
                  <a:pt x="1738265" y="1231272"/>
                  <a:pt x="1738265" y="1231272"/>
                </a:cubicBezTo>
                <a:cubicBezTo>
                  <a:pt x="1705070" y="1281064"/>
                  <a:pt x="1738264" y="1238818"/>
                  <a:pt x="1692998" y="1276539"/>
                </a:cubicBezTo>
                <a:cubicBezTo>
                  <a:pt x="1623289" y="1334629"/>
                  <a:pt x="1706110" y="1276850"/>
                  <a:pt x="1638677" y="1321806"/>
                </a:cubicBezTo>
                <a:cubicBezTo>
                  <a:pt x="1615918" y="1390080"/>
                  <a:pt x="1646619" y="1305921"/>
                  <a:pt x="1611516" y="1376127"/>
                </a:cubicBezTo>
                <a:cubicBezTo>
                  <a:pt x="1607248" y="1384663"/>
                  <a:pt x="1605481" y="1394234"/>
                  <a:pt x="1602463" y="1403287"/>
                </a:cubicBezTo>
                <a:cubicBezTo>
                  <a:pt x="1599445" y="1490804"/>
                  <a:pt x="1600888" y="1578589"/>
                  <a:pt x="1593410" y="1665838"/>
                </a:cubicBezTo>
                <a:cubicBezTo>
                  <a:pt x="1587685" y="1732632"/>
                  <a:pt x="1576870" y="1703052"/>
                  <a:pt x="1557196" y="1747319"/>
                </a:cubicBezTo>
                <a:cubicBezTo>
                  <a:pt x="1549444" y="1764760"/>
                  <a:pt x="1545125" y="1783533"/>
                  <a:pt x="1539089" y="1801640"/>
                </a:cubicBezTo>
                <a:cubicBezTo>
                  <a:pt x="1536071" y="1810693"/>
                  <a:pt x="1535329" y="1820860"/>
                  <a:pt x="1530035" y="1828800"/>
                </a:cubicBezTo>
                <a:lnTo>
                  <a:pt x="1511928" y="1855961"/>
                </a:lnTo>
                <a:cubicBezTo>
                  <a:pt x="1508910" y="1865014"/>
                  <a:pt x="1508169" y="1875181"/>
                  <a:pt x="1502875" y="1883121"/>
                </a:cubicBezTo>
                <a:cubicBezTo>
                  <a:pt x="1495773" y="1893774"/>
                  <a:pt x="1480914" y="1898581"/>
                  <a:pt x="1475714" y="1910281"/>
                </a:cubicBezTo>
                <a:cubicBezTo>
                  <a:pt x="1468259" y="1927056"/>
                  <a:pt x="1471113" y="1946793"/>
                  <a:pt x="1466661" y="1964602"/>
                </a:cubicBezTo>
                <a:cubicBezTo>
                  <a:pt x="1453733" y="2016317"/>
                  <a:pt x="1454228" y="2010413"/>
                  <a:pt x="1430447" y="2046083"/>
                </a:cubicBezTo>
                <a:cubicBezTo>
                  <a:pt x="1387391" y="2175252"/>
                  <a:pt x="1448445" y="2019081"/>
                  <a:pt x="1358019" y="2154725"/>
                </a:cubicBezTo>
                <a:cubicBezTo>
                  <a:pt x="1351984" y="2163778"/>
                  <a:pt x="1346879" y="2173526"/>
                  <a:pt x="1339913" y="2181885"/>
                </a:cubicBezTo>
                <a:cubicBezTo>
                  <a:pt x="1318130" y="2208025"/>
                  <a:pt x="1312297" y="2209349"/>
                  <a:pt x="1285592" y="2227153"/>
                </a:cubicBezTo>
                <a:lnTo>
                  <a:pt x="1231271" y="2308634"/>
                </a:lnTo>
                <a:lnTo>
                  <a:pt x="1213164" y="2335794"/>
                </a:lnTo>
                <a:cubicBezTo>
                  <a:pt x="1210146" y="2347865"/>
                  <a:pt x="1205871" y="2359690"/>
                  <a:pt x="1204111" y="2372008"/>
                </a:cubicBezTo>
                <a:cubicBezTo>
                  <a:pt x="1199822" y="2402032"/>
                  <a:pt x="1204103" y="2433595"/>
                  <a:pt x="1195057" y="2462543"/>
                </a:cubicBezTo>
                <a:cubicBezTo>
                  <a:pt x="1187948" y="2485291"/>
                  <a:pt x="1152929" y="2526319"/>
                  <a:pt x="1131683" y="2544024"/>
                </a:cubicBezTo>
                <a:cubicBezTo>
                  <a:pt x="1123324" y="2550990"/>
                  <a:pt x="1113576" y="2556095"/>
                  <a:pt x="1104522" y="2562131"/>
                </a:cubicBezTo>
                <a:cubicBezTo>
                  <a:pt x="1098486" y="2571184"/>
                  <a:pt x="1095642" y="2583524"/>
                  <a:pt x="1086415" y="2589291"/>
                </a:cubicBezTo>
                <a:cubicBezTo>
                  <a:pt x="1070230" y="2599407"/>
                  <a:pt x="1032095" y="2607398"/>
                  <a:pt x="1032095" y="2607398"/>
                </a:cubicBezTo>
                <a:cubicBezTo>
                  <a:pt x="980607" y="2658886"/>
                  <a:pt x="1030183" y="2617408"/>
                  <a:pt x="977774" y="2643612"/>
                </a:cubicBezTo>
                <a:cubicBezTo>
                  <a:pt x="968042" y="2648478"/>
                  <a:pt x="960556" y="2657300"/>
                  <a:pt x="950613" y="2661719"/>
                </a:cubicBezTo>
                <a:cubicBezTo>
                  <a:pt x="933172" y="2669471"/>
                  <a:pt x="914400" y="2673790"/>
                  <a:pt x="896293" y="2679826"/>
                </a:cubicBezTo>
                <a:cubicBezTo>
                  <a:pt x="887239" y="2682844"/>
                  <a:pt x="878579" y="2687529"/>
                  <a:pt x="869132" y="2688879"/>
                </a:cubicBezTo>
                <a:cubicBezTo>
                  <a:pt x="848007" y="2691897"/>
                  <a:pt x="826753" y="2694116"/>
                  <a:pt x="805758" y="2697933"/>
                </a:cubicBezTo>
                <a:cubicBezTo>
                  <a:pt x="793516" y="2700159"/>
                  <a:pt x="781462" y="2703411"/>
                  <a:pt x="769544" y="2706986"/>
                </a:cubicBezTo>
                <a:cubicBezTo>
                  <a:pt x="751262" y="2712470"/>
                  <a:pt x="715223" y="2725093"/>
                  <a:pt x="715223" y="2725093"/>
                </a:cubicBezTo>
                <a:lnTo>
                  <a:pt x="688063" y="2743200"/>
                </a:lnTo>
              </a:path>
            </a:pathLst>
          </a:cu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57200" y="443360"/>
            <a:ext cx="476412" cy="646331"/>
          </a:xfrm>
          <a:prstGeom prst="rect">
            <a:avLst/>
          </a:prstGeom>
          <a:solidFill>
            <a:schemeClr val="tx1"/>
          </a:solidFill>
        </p:spPr>
        <p:txBody>
          <a:bodyPr wrap="none" rtlCol="0">
            <a:spAutoFit/>
          </a:bodyPr>
          <a:lstStyle/>
          <a:p>
            <a:r>
              <a:rPr lang="en-US" sz="3600" b="1" dirty="0" smtClean="0">
                <a:solidFill>
                  <a:schemeClr val="bg1"/>
                </a:solidFill>
              </a:rPr>
              <a:t>D</a:t>
            </a:r>
            <a:endParaRPr lang="en-US" sz="3600" b="1" dirty="0">
              <a:solidFill>
                <a:schemeClr val="bg1"/>
              </a:solidFill>
            </a:endParaRPr>
          </a:p>
        </p:txBody>
      </p:sp>
      <p:sp>
        <p:nvSpPr>
          <p:cNvPr id="9" name="TextBox 8"/>
          <p:cNvSpPr txBox="1"/>
          <p:nvPr/>
        </p:nvSpPr>
        <p:spPr>
          <a:xfrm>
            <a:off x="8610600" y="10076"/>
            <a:ext cx="533400" cy="523220"/>
          </a:xfrm>
          <a:prstGeom prst="rect">
            <a:avLst/>
          </a:prstGeom>
          <a:noFill/>
        </p:spPr>
        <p:txBody>
          <a:bodyPr wrap="square" rtlCol="0">
            <a:spAutoFit/>
          </a:bodyPr>
          <a:lstStyle/>
          <a:p>
            <a:r>
              <a:rPr lang="en-US" sz="2800" dirty="0" smtClean="0">
                <a:solidFill>
                  <a:schemeClr val="bg1"/>
                </a:solidFill>
              </a:rPr>
              <a:t>3</a:t>
            </a:r>
            <a:endParaRPr lang="en-US" sz="2800" dirty="0">
              <a:solidFill>
                <a:schemeClr val="bg1"/>
              </a:solidFill>
            </a:endParaRPr>
          </a:p>
        </p:txBody>
      </p:sp>
    </p:spTree>
    <p:extLst>
      <p:ext uri="{BB962C8B-B14F-4D97-AF65-F5344CB8AC3E}">
        <p14:creationId xmlns:p14="http://schemas.microsoft.com/office/powerpoint/2010/main" val="26546089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3429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5" y="3429000"/>
            <a:ext cx="4615256" cy="346144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3429000"/>
            <a:ext cx="4572000" cy="342900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4572000" cy="3429000"/>
          </a:xfrm>
          <a:prstGeom prst="rect">
            <a:avLst/>
          </a:prstGeom>
        </p:spPr>
      </p:pic>
      <p:sp>
        <p:nvSpPr>
          <p:cNvPr id="6" name="TextBox 5"/>
          <p:cNvSpPr txBox="1"/>
          <p:nvPr/>
        </p:nvSpPr>
        <p:spPr>
          <a:xfrm>
            <a:off x="1188376" y="1563609"/>
            <a:ext cx="2509930" cy="923330"/>
          </a:xfrm>
          <a:prstGeom prst="rect">
            <a:avLst/>
          </a:prstGeom>
          <a:noFill/>
        </p:spPr>
        <p:txBody>
          <a:bodyPr wrap="square" rtlCol="0">
            <a:spAutoFit/>
          </a:bodyPr>
          <a:lstStyle/>
          <a:p>
            <a:pPr algn="ctr"/>
            <a:r>
              <a:rPr lang="en-US" dirty="0" smtClean="0">
                <a:solidFill>
                  <a:schemeClr val="bg1"/>
                </a:solidFill>
              </a:rPr>
              <a:t>shadow of mandible</a:t>
            </a:r>
          </a:p>
          <a:p>
            <a:pPr algn="ctr"/>
            <a:r>
              <a:rPr lang="en-US" dirty="0" smtClean="0">
                <a:solidFill>
                  <a:schemeClr val="bg1"/>
                </a:solidFill>
              </a:rPr>
              <a:t>obscuring imaging of </a:t>
            </a:r>
          </a:p>
          <a:p>
            <a:pPr algn="ctr"/>
            <a:r>
              <a:rPr lang="en-US" dirty="0" smtClean="0">
                <a:solidFill>
                  <a:schemeClr val="bg1"/>
                </a:solidFill>
              </a:rPr>
              <a:t>deep lobe  </a:t>
            </a:r>
            <a:endParaRPr lang="en-US" dirty="0">
              <a:solidFill>
                <a:schemeClr val="bg1"/>
              </a:solidFill>
            </a:endParaRPr>
          </a:p>
        </p:txBody>
      </p:sp>
      <p:sp>
        <p:nvSpPr>
          <p:cNvPr id="7" name="TextBox 6"/>
          <p:cNvSpPr txBox="1"/>
          <p:nvPr/>
        </p:nvSpPr>
        <p:spPr>
          <a:xfrm>
            <a:off x="536595" y="152400"/>
            <a:ext cx="1303562" cy="646331"/>
          </a:xfrm>
          <a:prstGeom prst="rect">
            <a:avLst/>
          </a:prstGeom>
          <a:noFill/>
        </p:spPr>
        <p:txBody>
          <a:bodyPr wrap="none" rtlCol="0">
            <a:spAutoFit/>
          </a:bodyPr>
          <a:lstStyle/>
          <a:p>
            <a:pPr algn="ctr"/>
            <a:r>
              <a:rPr lang="en-US" dirty="0" smtClean="0">
                <a:solidFill>
                  <a:schemeClr val="bg1"/>
                </a:solidFill>
              </a:rPr>
              <a:t>7.2 mm </a:t>
            </a:r>
          </a:p>
          <a:p>
            <a:pPr algn="ctr"/>
            <a:r>
              <a:rPr lang="en-US" dirty="0">
                <a:solidFill>
                  <a:schemeClr val="bg1"/>
                </a:solidFill>
              </a:rPr>
              <a:t>l</a:t>
            </a:r>
            <a:r>
              <a:rPr lang="en-US" dirty="0" smtClean="0">
                <a:solidFill>
                  <a:schemeClr val="bg1"/>
                </a:solidFill>
              </a:rPr>
              <a:t>ymph node</a:t>
            </a:r>
          </a:p>
        </p:txBody>
      </p:sp>
      <p:cxnSp>
        <p:nvCxnSpPr>
          <p:cNvPr id="9" name="Straight Arrow Connector 8"/>
          <p:cNvCxnSpPr/>
          <p:nvPr/>
        </p:nvCxnSpPr>
        <p:spPr>
          <a:xfrm flipH="1">
            <a:off x="990600" y="776345"/>
            <a:ext cx="76200" cy="366655"/>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105400" y="2655332"/>
            <a:ext cx="1498808" cy="369332"/>
          </a:xfrm>
          <a:prstGeom prst="rect">
            <a:avLst/>
          </a:prstGeom>
          <a:noFill/>
        </p:spPr>
        <p:txBody>
          <a:bodyPr wrap="none" rtlCol="0">
            <a:spAutoFit/>
          </a:bodyPr>
          <a:lstStyle/>
          <a:p>
            <a:r>
              <a:rPr lang="en-US" dirty="0">
                <a:solidFill>
                  <a:schemeClr val="bg1"/>
                </a:solidFill>
              </a:rPr>
              <a:t>c</a:t>
            </a:r>
            <a:r>
              <a:rPr lang="en-US" dirty="0" smtClean="0">
                <a:solidFill>
                  <a:schemeClr val="bg1"/>
                </a:solidFill>
              </a:rPr>
              <a:t>olor </a:t>
            </a:r>
            <a:r>
              <a:rPr lang="en-US" dirty="0" err="1" smtClean="0">
                <a:solidFill>
                  <a:schemeClr val="bg1"/>
                </a:solidFill>
              </a:rPr>
              <a:t>doppler</a:t>
            </a:r>
            <a:r>
              <a:rPr lang="en-US" dirty="0" smtClean="0">
                <a:solidFill>
                  <a:schemeClr val="bg1"/>
                </a:solidFill>
              </a:rPr>
              <a:t> </a:t>
            </a:r>
            <a:endParaRPr lang="en-US" dirty="0">
              <a:solidFill>
                <a:schemeClr val="bg1"/>
              </a:solidFill>
            </a:endParaRPr>
          </a:p>
        </p:txBody>
      </p:sp>
      <p:sp>
        <p:nvSpPr>
          <p:cNvPr id="18" name="TextBox 17"/>
          <p:cNvSpPr txBox="1"/>
          <p:nvPr/>
        </p:nvSpPr>
        <p:spPr>
          <a:xfrm>
            <a:off x="6448698" y="1244198"/>
            <a:ext cx="1535805" cy="369332"/>
          </a:xfrm>
          <a:prstGeom prst="rect">
            <a:avLst/>
          </a:prstGeom>
          <a:noFill/>
        </p:spPr>
        <p:txBody>
          <a:bodyPr wrap="none" rtlCol="0">
            <a:spAutoFit/>
          </a:bodyPr>
          <a:lstStyle/>
          <a:p>
            <a:r>
              <a:rPr lang="en-US" dirty="0">
                <a:solidFill>
                  <a:schemeClr val="bg1"/>
                </a:solidFill>
              </a:rPr>
              <a:t>v</a:t>
            </a:r>
            <a:r>
              <a:rPr lang="en-US" dirty="0" smtClean="0">
                <a:solidFill>
                  <a:schemeClr val="bg1"/>
                </a:solidFill>
              </a:rPr>
              <a:t>ascular hilum</a:t>
            </a:r>
            <a:endParaRPr lang="en-US" dirty="0">
              <a:solidFill>
                <a:schemeClr val="bg1"/>
              </a:solidFill>
            </a:endParaRPr>
          </a:p>
        </p:txBody>
      </p:sp>
      <p:sp>
        <p:nvSpPr>
          <p:cNvPr id="19" name="TextBox 18"/>
          <p:cNvSpPr txBox="1"/>
          <p:nvPr/>
        </p:nvSpPr>
        <p:spPr>
          <a:xfrm>
            <a:off x="6448698" y="1598748"/>
            <a:ext cx="1661352" cy="369332"/>
          </a:xfrm>
          <a:prstGeom prst="rect">
            <a:avLst/>
          </a:prstGeom>
          <a:noFill/>
        </p:spPr>
        <p:txBody>
          <a:bodyPr wrap="none" rtlCol="0">
            <a:spAutoFit/>
          </a:bodyPr>
          <a:lstStyle/>
          <a:p>
            <a:r>
              <a:rPr lang="en-US" dirty="0">
                <a:solidFill>
                  <a:schemeClr val="bg1"/>
                </a:solidFill>
              </a:rPr>
              <a:t>e</a:t>
            </a:r>
            <a:r>
              <a:rPr lang="en-US" dirty="0" smtClean="0">
                <a:solidFill>
                  <a:schemeClr val="bg1"/>
                </a:solidFill>
              </a:rPr>
              <a:t>xternal carotid</a:t>
            </a:r>
            <a:endParaRPr lang="en-US" dirty="0">
              <a:solidFill>
                <a:schemeClr val="bg1"/>
              </a:solidFill>
            </a:endParaRPr>
          </a:p>
        </p:txBody>
      </p:sp>
      <p:cxnSp>
        <p:nvCxnSpPr>
          <p:cNvPr id="21" name="Straight Arrow Connector 20"/>
          <p:cNvCxnSpPr>
            <a:stCxn id="14" idx="0"/>
          </p:cNvCxnSpPr>
          <p:nvPr/>
        </p:nvCxnSpPr>
        <p:spPr>
          <a:xfrm flipV="1">
            <a:off x="5854804" y="2222332"/>
            <a:ext cx="13786" cy="433000"/>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5868590" y="1447799"/>
            <a:ext cx="580108" cy="38100"/>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9" idx="1"/>
          </p:cNvCxnSpPr>
          <p:nvPr/>
        </p:nvCxnSpPr>
        <p:spPr>
          <a:xfrm flipH="1" flipV="1">
            <a:off x="6081850" y="1737248"/>
            <a:ext cx="366848" cy="46166"/>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54251" y="6286123"/>
            <a:ext cx="3302058" cy="369332"/>
          </a:xfrm>
          <a:prstGeom prst="rect">
            <a:avLst/>
          </a:prstGeom>
          <a:noFill/>
        </p:spPr>
        <p:txBody>
          <a:bodyPr wrap="none" rtlCol="0">
            <a:spAutoFit/>
          </a:bodyPr>
          <a:lstStyle/>
          <a:p>
            <a:r>
              <a:rPr lang="en-US" dirty="0" smtClean="0">
                <a:solidFill>
                  <a:schemeClr val="bg1"/>
                </a:solidFill>
              </a:rPr>
              <a:t>Left submandibular - longitudinal</a:t>
            </a:r>
            <a:endParaRPr lang="en-US" dirty="0">
              <a:solidFill>
                <a:schemeClr val="bg1"/>
              </a:solidFill>
            </a:endParaRPr>
          </a:p>
        </p:txBody>
      </p:sp>
      <p:cxnSp>
        <p:nvCxnSpPr>
          <p:cNvPr id="40" name="Straight Arrow Connector 39"/>
          <p:cNvCxnSpPr/>
          <p:nvPr/>
        </p:nvCxnSpPr>
        <p:spPr>
          <a:xfrm flipH="1">
            <a:off x="685800" y="5257800"/>
            <a:ext cx="304800" cy="0"/>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5410200" y="5159721"/>
            <a:ext cx="304800" cy="0"/>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rot="16200000">
            <a:off x="16867" y="5073133"/>
            <a:ext cx="968535" cy="369332"/>
          </a:xfrm>
          <a:prstGeom prst="rect">
            <a:avLst/>
          </a:prstGeom>
          <a:noFill/>
        </p:spPr>
        <p:txBody>
          <a:bodyPr wrap="none" rtlCol="0">
            <a:spAutoFit/>
          </a:bodyPr>
          <a:lstStyle/>
          <a:p>
            <a:r>
              <a:rPr lang="en-US" dirty="0" smtClean="0">
                <a:solidFill>
                  <a:schemeClr val="bg1"/>
                </a:solidFill>
              </a:rPr>
              <a:t>superior</a:t>
            </a:r>
            <a:endParaRPr lang="en-US" dirty="0">
              <a:solidFill>
                <a:schemeClr val="bg1"/>
              </a:solidFill>
            </a:endParaRPr>
          </a:p>
        </p:txBody>
      </p:sp>
      <p:sp>
        <p:nvSpPr>
          <p:cNvPr id="48" name="TextBox 47"/>
          <p:cNvSpPr txBox="1"/>
          <p:nvPr/>
        </p:nvSpPr>
        <p:spPr>
          <a:xfrm rot="16200000">
            <a:off x="16868" y="5073133"/>
            <a:ext cx="968536" cy="369332"/>
          </a:xfrm>
          <a:prstGeom prst="rect">
            <a:avLst/>
          </a:prstGeom>
          <a:noFill/>
        </p:spPr>
        <p:txBody>
          <a:bodyPr wrap="square" rtlCol="0">
            <a:spAutoFit/>
          </a:bodyPr>
          <a:lstStyle/>
          <a:p>
            <a:r>
              <a:rPr lang="en-US" dirty="0" smtClean="0">
                <a:solidFill>
                  <a:schemeClr val="bg1"/>
                </a:solidFill>
              </a:rPr>
              <a:t>superior</a:t>
            </a:r>
            <a:endParaRPr lang="en-US" dirty="0">
              <a:solidFill>
                <a:schemeClr val="bg1"/>
              </a:solidFill>
            </a:endParaRPr>
          </a:p>
        </p:txBody>
      </p:sp>
      <p:sp>
        <p:nvSpPr>
          <p:cNvPr id="50" name="TextBox 49"/>
          <p:cNvSpPr txBox="1"/>
          <p:nvPr/>
        </p:nvSpPr>
        <p:spPr>
          <a:xfrm rot="16200000">
            <a:off x="4621132" y="5073133"/>
            <a:ext cx="968536" cy="369332"/>
          </a:xfrm>
          <a:prstGeom prst="rect">
            <a:avLst/>
          </a:prstGeom>
          <a:noFill/>
        </p:spPr>
        <p:txBody>
          <a:bodyPr wrap="square" rtlCol="0">
            <a:spAutoFit/>
          </a:bodyPr>
          <a:lstStyle/>
          <a:p>
            <a:r>
              <a:rPr lang="en-US" dirty="0" smtClean="0">
                <a:solidFill>
                  <a:schemeClr val="bg1"/>
                </a:solidFill>
              </a:rPr>
              <a:t>superior</a:t>
            </a:r>
            <a:endParaRPr lang="en-US" dirty="0">
              <a:solidFill>
                <a:schemeClr val="bg1"/>
              </a:solidFill>
            </a:endParaRPr>
          </a:p>
        </p:txBody>
      </p:sp>
      <p:sp>
        <p:nvSpPr>
          <p:cNvPr id="51" name="TextBox 50"/>
          <p:cNvSpPr txBox="1"/>
          <p:nvPr/>
        </p:nvSpPr>
        <p:spPr>
          <a:xfrm>
            <a:off x="5463973" y="5916791"/>
            <a:ext cx="1526380" cy="369332"/>
          </a:xfrm>
          <a:prstGeom prst="rect">
            <a:avLst/>
          </a:prstGeom>
          <a:noFill/>
        </p:spPr>
        <p:txBody>
          <a:bodyPr wrap="none" rtlCol="0">
            <a:spAutoFit/>
          </a:bodyPr>
          <a:lstStyle/>
          <a:p>
            <a:r>
              <a:rPr lang="en-US" dirty="0" smtClean="0">
                <a:solidFill>
                  <a:schemeClr val="bg1"/>
                </a:solidFill>
              </a:rPr>
              <a:t>Color </a:t>
            </a:r>
            <a:r>
              <a:rPr lang="en-US" dirty="0" err="1" smtClean="0">
                <a:solidFill>
                  <a:schemeClr val="bg1"/>
                </a:solidFill>
              </a:rPr>
              <a:t>doppler</a:t>
            </a:r>
            <a:r>
              <a:rPr lang="en-US" dirty="0" smtClean="0">
                <a:solidFill>
                  <a:schemeClr val="bg1"/>
                </a:solidFill>
              </a:rPr>
              <a:t> </a:t>
            </a:r>
            <a:endParaRPr lang="en-US" dirty="0">
              <a:solidFill>
                <a:schemeClr val="bg1"/>
              </a:solidFill>
            </a:endParaRPr>
          </a:p>
        </p:txBody>
      </p:sp>
      <p:sp>
        <p:nvSpPr>
          <p:cNvPr id="52" name="TextBox 51"/>
          <p:cNvSpPr txBox="1"/>
          <p:nvPr/>
        </p:nvSpPr>
        <p:spPr>
          <a:xfrm>
            <a:off x="5667894" y="3810930"/>
            <a:ext cx="2211246" cy="369332"/>
          </a:xfrm>
          <a:prstGeom prst="rect">
            <a:avLst/>
          </a:prstGeom>
          <a:noFill/>
        </p:spPr>
        <p:txBody>
          <a:bodyPr wrap="none" rtlCol="0">
            <a:spAutoFit/>
          </a:bodyPr>
          <a:lstStyle/>
          <a:p>
            <a:r>
              <a:rPr lang="en-US" dirty="0">
                <a:solidFill>
                  <a:schemeClr val="bg1"/>
                </a:solidFill>
              </a:rPr>
              <a:t>f</a:t>
            </a:r>
            <a:r>
              <a:rPr lang="en-US" dirty="0" smtClean="0">
                <a:solidFill>
                  <a:schemeClr val="bg1"/>
                </a:solidFill>
              </a:rPr>
              <a:t>acial a. and branches</a:t>
            </a:r>
            <a:endParaRPr lang="en-US" dirty="0">
              <a:solidFill>
                <a:schemeClr val="bg1"/>
              </a:solidFill>
            </a:endParaRPr>
          </a:p>
        </p:txBody>
      </p:sp>
      <p:cxnSp>
        <p:nvCxnSpPr>
          <p:cNvPr id="54" name="Straight Arrow Connector 53"/>
          <p:cNvCxnSpPr/>
          <p:nvPr/>
        </p:nvCxnSpPr>
        <p:spPr>
          <a:xfrm flipH="1">
            <a:off x="6324600" y="4180262"/>
            <a:ext cx="76200" cy="391738"/>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7016436" y="4146487"/>
            <a:ext cx="146364" cy="627043"/>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rot="1131925">
            <a:off x="2623256" y="719554"/>
            <a:ext cx="1043363" cy="369332"/>
          </a:xfrm>
          <a:prstGeom prst="rect">
            <a:avLst/>
          </a:prstGeom>
          <a:noFill/>
        </p:spPr>
        <p:txBody>
          <a:bodyPr wrap="none" rtlCol="0">
            <a:spAutoFit/>
          </a:bodyPr>
          <a:lstStyle/>
          <a:p>
            <a:r>
              <a:rPr lang="en-US" dirty="0" smtClean="0">
                <a:solidFill>
                  <a:schemeClr val="bg1"/>
                </a:solidFill>
              </a:rPr>
              <a:t>masseter</a:t>
            </a:r>
            <a:endParaRPr lang="en-US" dirty="0">
              <a:solidFill>
                <a:schemeClr val="bg1"/>
              </a:solidFill>
            </a:endParaRPr>
          </a:p>
        </p:txBody>
      </p:sp>
      <p:sp>
        <p:nvSpPr>
          <p:cNvPr id="71" name="TextBox 70"/>
          <p:cNvSpPr txBox="1"/>
          <p:nvPr/>
        </p:nvSpPr>
        <p:spPr>
          <a:xfrm>
            <a:off x="4673571" y="6286123"/>
            <a:ext cx="3302058" cy="369332"/>
          </a:xfrm>
          <a:prstGeom prst="rect">
            <a:avLst/>
          </a:prstGeom>
          <a:noFill/>
        </p:spPr>
        <p:txBody>
          <a:bodyPr wrap="none" rtlCol="0">
            <a:spAutoFit/>
          </a:bodyPr>
          <a:lstStyle/>
          <a:p>
            <a:r>
              <a:rPr lang="en-US" dirty="0" smtClean="0">
                <a:solidFill>
                  <a:schemeClr val="bg1"/>
                </a:solidFill>
              </a:rPr>
              <a:t>Left submandibular - longitudinal</a:t>
            </a:r>
            <a:endParaRPr lang="en-US" dirty="0">
              <a:solidFill>
                <a:schemeClr val="bg1"/>
              </a:solidFill>
            </a:endParaRPr>
          </a:p>
        </p:txBody>
      </p:sp>
      <p:sp>
        <p:nvSpPr>
          <p:cNvPr id="12" name="TextBox 11"/>
          <p:cNvSpPr txBox="1"/>
          <p:nvPr/>
        </p:nvSpPr>
        <p:spPr>
          <a:xfrm>
            <a:off x="21655" y="3276600"/>
            <a:ext cx="9122345" cy="369332"/>
          </a:xfrm>
          <a:prstGeom prst="rect">
            <a:avLst/>
          </a:prstGeom>
          <a:solidFill>
            <a:schemeClr val="tx1"/>
          </a:solidFill>
        </p:spPr>
        <p:txBody>
          <a:bodyPr wrap="square" rtlCol="0">
            <a:spAutoFit/>
          </a:bodyPr>
          <a:lstStyle/>
          <a:p>
            <a:endParaRPr lang="en-US" dirty="0"/>
          </a:p>
        </p:txBody>
      </p:sp>
      <p:sp>
        <p:nvSpPr>
          <p:cNvPr id="29" name="TextBox 1"/>
          <p:cNvSpPr txBox="1"/>
          <p:nvPr/>
        </p:nvSpPr>
        <p:spPr>
          <a:xfrm>
            <a:off x="21655" y="57834"/>
            <a:ext cx="465192"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A</a:t>
            </a:r>
            <a:endParaRPr lang="en-US" sz="3600" b="1" dirty="0">
              <a:solidFill>
                <a:schemeClr val="bg1"/>
              </a:solidFill>
            </a:endParaRPr>
          </a:p>
        </p:txBody>
      </p:sp>
      <p:sp>
        <p:nvSpPr>
          <p:cNvPr id="34" name="TextBox 1"/>
          <p:cNvSpPr txBox="1"/>
          <p:nvPr/>
        </p:nvSpPr>
        <p:spPr>
          <a:xfrm>
            <a:off x="4572000" y="46021"/>
            <a:ext cx="442750"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B</a:t>
            </a:r>
            <a:endParaRPr lang="en-US" sz="3600" b="1" dirty="0">
              <a:solidFill>
                <a:schemeClr val="bg1"/>
              </a:solidFill>
            </a:endParaRPr>
          </a:p>
        </p:txBody>
      </p:sp>
      <p:sp>
        <p:nvSpPr>
          <p:cNvPr id="13" name="TextBox 12"/>
          <p:cNvSpPr txBox="1"/>
          <p:nvPr/>
        </p:nvSpPr>
        <p:spPr>
          <a:xfrm>
            <a:off x="627036" y="3091934"/>
            <a:ext cx="2426242" cy="369332"/>
          </a:xfrm>
          <a:prstGeom prst="rect">
            <a:avLst/>
          </a:prstGeom>
          <a:noFill/>
        </p:spPr>
        <p:txBody>
          <a:bodyPr wrap="none" rtlCol="0">
            <a:spAutoFit/>
          </a:bodyPr>
          <a:lstStyle/>
          <a:p>
            <a:r>
              <a:rPr lang="en-US" dirty="0" smtClean="0">
                <a:solidFill>
                  <a:schemeClr val="bg1"/>
                </a:solidFill>
              </a:rPr>
              <a:t>Right parotid transverse</a:t>
            </a:r>
            <a:endParaRPr lang="en-US" dirty="0">
              <a:solidFill>
                <a:schemeClr val="bg1"/>
              </a:solidFill>
            </a:endParaRPr>
          </a:p>
        </p:txBody>
      </p:sp>
      <p:sp>
        <p:nvSpPr>
          <p:cNvPr id="36" name="TextBox 35"/>
          <p:cNvSpPr txBox="1"/>
          <p:nvPr/>
        </p:nvSpPr>
        <p:spPr>
          <a:xfrm>
            <a:off x="5052153" y="3059668"/>
            <a:ext cx="2426242" cy="369332"/>
          </a:xfrm>
          <a:prstGeom prst="rect">
            <a:avLst/>
          </a:prstGeom>
          <a:noFill/>
        </p:spPr>
        <p:txBody>
          <a:bodyPr wrap="none" rtlCol="0">
            <a:spAutoFit/>
          </a:bodyPr>
          <a:lstStyle/>
          <a:p>
            <a:r>
              <a:rPr lang="en-US" dirty="0" smtClean="0">
                <a:solidFill>
                  <a:schemeClr val="bg1"/>
                </a:solidFill>
              </a:rPr>
              <a:t>Right parotid transverse</a:t>
            </a:r>
            <a:endParaRPr lang="en-US" dirty="0">
              <a:solidFill>
                <a:schemeClr val="bg1"/>
              </a:solidFill>
            </a:endParaRPr>
          </a:p>
        </p:txBody>
      </p:sp>
      <p:sp>
        <p:nvSpPr>
          <p:cNvPr id="15" name="TextBox 14"/>
          <p:cNvSpPr txBox="1"/>
          <p:nvPr/>
        </p:nvSpPr>
        <p:spPr>
          <a:xfrm>
            <a:off x="-7545" y="-184666"/>
            <a:ext cx="9187256" cy="369332"/>
          </a:xfrm>
          <a:prstGeom prst="rect">
            <a:avLst/>
          </a:prstGeom>
          <a:solidFill>
            <a:schemeClr val="tx1"/>
          </a:solidFill>
        </p:spPr>
        <p:txBody>
          <a:bodyPr wrap="square" rtlCol="0">
            <a:spAutoFit/>
          </a:bodyPr>
          <a:lstStyle/>
          <a:p>
            <a:endParaRPr lang="en-US" dirty="0"/>
          </a:p>
        </p:txBody>
      </p:sp>
      <p:cxnSp>
        <p:nvCxnSpPr>
          <p:cNvPr id="22" name="Straight Arrow Connector 21"/>
          <p:cNvCxnSpPr/>
          <p:nvPr/>
        </p:nvCxnSpPr>
        <p:spPr>
          <a:xfrm flipV="1">
            <a:off x="6448698" y="5638801"/>
            <a:ext cx="104502" cy="277990"/>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2" name="TextBox 1"/>
          <p:cNvSpPr txBox="1"/>
          <p:nvPr/>
        </p:nvSpPr>
        <p:spPr>
          <a:xfrm>
            <a:off x="71403" y="3523802"/>
            <a:ext cx="428322"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C</a:t>
            </a:r>
            <a:endParaRPr lang="en-US" sz="3600" b="1" dirty="0">
              <a:solidFill>
                <a:schemeClr val="bg1"/>
              </a:solidFill>
            </a:endParaRPr>
          </a:p>
        </p:txBody>
      </p:sp>
      <p:sp>
        <p:nvSpPr>
          <p:cNvPr id="43" name="TextBox 1"/>
          <p:cNvSpPr txBox="1"/>
          <p:nvPr/>
        </p:nvSpPr>
        <p:spPr>
          <a:xfrm>
            <a:off x="4582991" y="3429000"/>
            <a:ext cx="476412"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D</a:t>
            </a:r>
            <a:endParaRPr lang="en-US" sz="3600" b="1" dirty="0">
              <a:solidFill>
                <a:schemeClr val="bg1"/>
              </a:solidFill>
            </a:endParaRPr>
          </a:p>
        </p:txBody>
      </p:sp>
      <p:sp>
        <p:nvSpPr>
          <p:cNvPr id="37" name="TextBox 36"/>
          <p:cNvSpPr txBox="1"/>
          <p:nvPr/>
        </p:nvSpPr>
        <p:spPr>
          <a:xfrm>
            <a:off x="8625084" y="-154034"/>
            <a:ext cx="533400" cy="523220"/>
          </a:xfrm>
          <a:prstGeom prst="rect">
            <a:avLst/>
          </a:prstGeom>
          <a:noFill/>
        </p:spPr>
        <p:txBody>
          <a:bodyPr wrap="square" rtlCol="0">
            <a:spAutoFit/>
          </a:bodyPr>
          <a:lstStyle/>
          <a:p>
            <a:r>
              <a:rPr lang="en-US" sz="2800" dirty="0" smtClean="0">
                <a:solidFill>
                  <a:schemeClr val="bg1"/>
                </a:solidFill>
              </a:rPr>
              <a:t>4</a:t>
            </a:r>
            <a:endParaRPr lang="en-US" sz="2800" dirty="0">
              <a:solidFill>
                <a:schemeClr val="bg1"/>
              </a:solidFill>
            </a:endParaRPr>
          </a:p>
        </p:txBody>
      </p:sp>
    </p:spTree>
    <p:extLst>
      <p:ext uri="{BB962C8B-B14F-4D97-AF65-F5344CB8AC3E}">
        <p14:creationId xmlns:p14="http://schemas.microsoft.com/office/powerpoint/2010/main" val="2715424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15" y="3314700"/>
            <a:ext cx="4724400" cy="3543300"/>
          </a:xfrm>
          <a:prstGeom prst="rect">
            <a:avLst/>
          </a:prstGeom>
        </p:spPr>
      </p:pic>
      <p:sp>
        <p:nvSpPr>
          <p:cNvPr id="26" name="TextBox 1"/>
          <p:cNvSpPr txBox="1"/>
          <p:nvPr/>
        </p:nvSpPr>
        <p:spPr>
          <a:xfrm>
            <a:off x="8586391" y="134034"/>
            <a:ext cx="442750"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B</a:t>
            </a:r>
            <a:endParaRPr lang="en-US" sz="3600" b="1"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5517" y="3304138"/>
            <a:ext cx="4738483" cy="3553862"/>
          </a:xfrm>
          <a:prstGeom prst="rect">
            <a:avLst/>
          </a:prstGeom>
        </p:spPr>
      </p:pic>
      <p:cxnSp>
        <p:nvCxnSpPr>
          <p:cNvPr id="6" name="Straight Arrow Connector 5"/>
          <p:cNvCxnSpPr/>
          <p:nvPr/>
        </p:nvCxnSpPr>
        <p:spPr>
          <a:xfrm flipH="1">
            <a:off x="3684327" y="3396471"/>
            <a:ext cx="201873" cy="642129"/>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675010" y="3304138"/>
            <a:ext cx="268590" cy="963062"/>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14" y="0"/>
            <a:ext cx="3934485" cy="2950864"/>
          </a:xfrm>
          <a:prstGeom prst="rect">
            <a:avLst/>
          </a:prstGeom>
        </p:spPr>
      </p:pic>
      <p:sp>
        <p:nvSpPr>
          <p:cNvPr id="9" name="TextBox 8"/>
          <p:cNvSpPr txBox="1"/>
          <p:nvPr/>
        </p:nvSpPr>
        <p:spPr>
          <a:xfrm>
            <a:off x="27914" y="6395519"/>
            <a:ext cx="3818609" cy="369332"/>
          </a:xfrm>
          <a:prstGeom prst="rect">
            <a:avLst/>
          </a:prstGeom>
          <a:noFill/>
        </p:spPr>
        <p:txBody>
          <a:bodyPr wrap="none" rtlCol="0">
            <a:spAutoFit/>
          </a:bodyPr>
          <a:lstStyle/>
          <a:p>
            <a:r>
              <a:rPr lang="en-US" dirty="0" smtClean="0">
                <a:solidFill>
                  <a:schemeClr val="bg1"/>
                </a:solidFill>
              </a:rPr>
              <a:t>Oblique view includes </a:t>
            </a:r>
            <a:r>
              <a:rPr lang="en-US" dirty="0" err="1" smtClean="0">
                <a:solidFill>
                  <a:schemeClr val="bg1"/>
                </a:solidFill>
              </a:rPr>
              <a:t>smg</a:t>
            </a:r>
            <a:r>
              <a:rPr lang="en-US" dirty="0" smtClean="0">
                <a:solidFill>
                  <a:schemeClr val="bg1"/>
                </a:solidFill>
              </a:rPr>
              <a:t> and parotid</a:t>
            </a:r>
            <a:endParaRPr lang="en-US" dirty="0">
              <a:solidFill>
                <a:schemeClr val="bg1"/>
              </a:solidFill>
            </a:endParaRPr>
          </a:p>
        </p:txBody>
      </p:sp>
      <p:sp>
        <p:nvSpPr>
          <p:cNvPr id="11" name="TextBox 10"/>
          <p:cNvSpPr txBox="1"/>
          <p:nvPr/>
        </p:nvSpPr>
        <p:spPr>
          <a:xfrm>
            <a:off x="4648200" y="6395519"/>
            <a:ext cx="3818609" cy="369332"/>
          </a:xfrm>
          <a:prstGeom prst="rect">
            <a:avLst/>
          </a:prstGeom>
          <a:noFill/>
        </p:spPr>
        <p:txBody>
          <a:bodyPr wrap="none" rtlCol="0">
            <a:spAutoFit/>
          </a:bodyPr>
          <a:lstStyle/>
          <a:p>
            <a:r>
              <a:rPr lang="en-US" dirty="0" smtClean="0">
                <a:solidFill>
                  <a:schemeClr val="bg1"/>
                </a:solidFill>
              </a:rPr>
              <a:t>Oblique view includes </a:t>
            </a:r>
            <a:r>
              <a:rPr lang="en-US" dirty="0" err="1" smtClean="0">
                <a:solidFill>
                  <a:schemeClr val="bg1"/>
                </a:solidFill>
              </a:rPr>
              <a:t>smg</a:t>
            </a:r>
            <a:r>
              <a:rPr lang="en-US" dirty="0" smtClean="0">
                <a:solidFill>
                  <a:schemeClr val="bg1"/>
                </a:solidFill>
              </a:rPr>
              <a:t> and parotid</a:t>
            </a:r>
            <a:endParaRPr lang="en-US" dirty="0">
              <a:solidFill>
                <a:schemeClr val="bg1"/>
              </a:solidFill>
            </a:endParaRPr>
          </a:p>
        </p:txBody>
      </p:sp>
      <p:sp>
        <p:nvSpPr>
          <p:cNvPr id="12" name="TextBox 11"/>
          <p:cNvSpPr txBox="1"/>
          <p:nvPr/>
        </p:nvSpPr>
        <p:spPr>
          <a:xfrm>
            <a:off x="403634" y="1981200"/>
            <a:ext cx="2321598" cy="830997"/>
          </a:xfrm>
          <a:prstGeom prst="rect">
            <a:avLst/>
          </a:prstGeom>
          <a:noFill/>
        </p:spPr>
        <p:txBody>
          <a:bodyPr wrap="none" rtlCol="0">
            <a:spAutoFit/>
          </a:bodyPr>
          <a:lstStyle/>
          <a:p>
            <a:pPr algn="ctr"/>
            <a:r>
              <a:rPr lang="en-US" sz="2400" dirty="0" smtClean="0">
                <a:solidFill>
                  <a:schemeClr val="bg1"/>
                </a:solidFill>
              </a:rPr>
              <a:t>right parotid</a:t>
            </a:r>
          </a:p>
          <a:p>
            <a:pPr algn="ctr"/>
            <a:r>
              <a:rPr lang="en-US" sz="2400" dirty="0" smtClean="0">
                <a:solidFill>
                  <a:schemeClr val="bg1"/>
                </a:solidFill>
              </a:rPr>
              <a:t>longitudinal view</a:t>
            </a:r>
            <a:endParaRPr lang="en-US" sz="2400" dirty="0">
              <a:solidFill>
                <a:schemeClr val="bg1"/>
              </a:solidFill>
            </a:endParaRPr>
          </a:p>
        </p:txBody>
      </p:sp>
      <p:cxnSp>
        <p:nvCxnSpPr>
          <p:cNvPr id="14" name="Curved Connector 13"/>
          <p:cNvCxnSpPr/>
          <p:nvPr/>
        </p:nvCxnSpPr>
        <p:spPr>
          <a:xfrm flipV="1">
            <a:off x="3990314" y="457200"/>
            <a:ext cx="1524001" cy="789632"/>
          </a:xfrm>
          <a:prstGeom prst="curvedConnector3">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099051" y="269448"/>
            <a:ext cx="3098800" cy="2324100"/>
          </a:xfrm>
          <a:prstGeom prst="rect">
            <a:avLst/>
          </a:prstGeom>
        </p:spPr>
      </p:pic>
      <p:sp>
        <p:nvSpPr>
          <p:cNvPr id="20" name="TextBox 19"/>
          <p:cNvSpPr txBox="1"/>
          <p:nvPr/>
        </p:nvSpPr>
        <p:spPr>
          <a:xfrm>
            <a:off x="1473474" y="1062166"/>
            <a:ext cx="1043363" cy="369332"/>
          </a:xfrm>
          <a:prstGeom prst="rect">
            <a:avLst/>
          </a:prstGeom>
          <a:noFill/>
        </p:spPr>
        <p:txBody>
          <a:bodyPr wrap="none" rtlCol="0">
            <a:spAutoFit/>
          </a:bodyPr>
          <a:lstStyle/>
          <a:p>
            <a:r>
              <a:rPr lang="en-US" dirty="0" smtClean="0">
                <a:solidFill>
                  <a:schemeClr val="bg1"/>
                </a:solidFill>
              </a:rPr>
              <a:t>masseter</a:t>
            </a:r>
            <a:endParaRPr lang="en-US" dirty="0">
              <a:solidFill>
                <a:schemeClr val="bg1"/>
              </a:solidFill>
            </a:endParaRPr>
          </a:p>
        </p:txBody>
      </p:sp>
      <p:sp>
        <p:nvSpPr>
          <p:cNvPr id="21" name="TextBox 20"/>
          <p:cNvSpPr txBox="1"/>
          <p:nvPr/>
        </p:nvSpPr>
        <p:spPr>
          <a:xfrm>
            <a:off x="6957" y="960476"/>
            <a:ext cx="1124924" cy="646331"/>
          </a:xfrm>
          <a:prstGeom prst="rect">
            <a:avLst/>
          </a:prstGeom>
          <a:noFill/>
        </p:spPr>
        <p:txBody>
          <a:bodyPr wrap="none" rtlCol="0">
            <a:spAutoFit/>
          </a:bodyPr>
          <a:lstStyle/>
          <a:p>
            <a:pPr algn="ctr"/>
            <a:r>
              <a:rPr lang="en-US" dirty="0">
                <a:solidFill>
                  <a:schemeClr val="bg1"/>
                </a:solidFill>
              </a:rPr>
              <a:t>z</a:t>
            </a:r>
            <a:r>
              <a:rPr lang="en-US" dirty="0" smtClean="0">
                <a:solidFill>
                  <a:schemeClr val="bg1"/>
                </a:solidFill>
              </a:rPr>
              <a:t>ygomatic</a:t>
            </a:r>
          </a:p>
          <a:p>
            <a:pPr algn="ctr"/>
            <a:r>
              <a:rPr lang="en-US" dirty="0" smtClean="0">
                <a:solidFill>
                  <a:schemeClr val="bg1"/>
                </a:solidFill>
              </a:rPr>
              <a:t>arch</a:t>
            </a:r>
            <a:endParaRPr lang="en-US" dirty="0">
              <a:solidFill>
                <a:schemeClr val="bg1"/>
              </a:solidFill>
            </a:endParaRPr>
          </a:p>
        </p:txBody>
      </p:sp>
      <p:sp>
        <p:nvSpPr>
          <p:cNvPr id="22" name="TextBox 21"/>
          <p:cNvSpPr txBox="1"/>
          <p:nvPr/>
        </p:nvSpPr>
        <p:spPr>
          <a:xfrm>
            <a:off x="1207407" y="157147"/>
            <a:ext cx="1575496" cy="369332"/>
          </a:xfrm>
          <a:prstGeom prst="rect">
            <a:avLst/>
          </a:prstGeom>
          <a:noFill/>
        </p:spPr>
        <p:txBody>
          <a:bodyPr wrap="none" rtlCol="0">
            <a:spAutoFit/>
          </a:bodyPr>
          <a:lstStyle/>
          <a:p>
            <a:r>
              <a:rPr lang="en-US" dirty="0" smtClean="0">
                <a:solidFill>
                  <a:schemeClr val="bg1"/>
                </a:solidFill>
              </a:rPr>
              <a:t>accessory lobe</a:t>
            </a:r>
            <a:endParaRPr lang="en-US" dirty="0">
              <a:solidFill>
                <a:schemeClr val="bg1"/>
              </a:solidFill>
            </a:endParaRPr>
          </a:p>
        </p:txBody>
      </p:sp>
      <p:cxnSp>
        <p:nvCxnSpPr>
          <p:cNvPr id="24" name="Straight Arrow Connector 23"/>
          <p:cNvCxnSpPr/>
          <p:nvPr/>
        </p:nvCxnSpPr>
        <p:spPr>
          <a:xfrm flipH="1">
            <a:off x="1964828" y="457200"/>
            <a:ext cx="60656" cy="227911"/>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675010" y="140984"/>
            <a:ext cx="1124924" cy="646331"/>
          </a:xfrm>
          <a:prstGeom prst="rect">
            <a:avLst/>
          </a:prstGeom>
          <a:noFill/>
        </p:spPr>
        <p:txBody>
          <a:bodyPr wrap="none" rtlCol="0">
            <a:spAutoFit/>
          </a:bodyPr>
          <a:lstStyle/>
          <a:p>
            <a:pPr algn="ctr"/>
            <a:r>
              <a:rPr lang="en-US" dirty="0">
                <a:solidFill>
                  <a:schemeClr val="bg1"/>
                </a:solidFill>
              </a:rPr>
              <a:t>z</a:t>
            </a:r>
            <a:r>
              <a:rPr lang="en-US" dirty="0" smtClean="0">
                <a:solidFill>
                  <a:schemeClr val="bg1"/>
                </a:solidFill>
              </a:rPr>
              <a:t>ygomatic</a:t>
            </a:r>
          </a:p>
          <a:p>
            <a:pPr algn="ctr"/>
            <a:r>
              <a:rPr lang="en-US" dirty="0" smtClean="0">
                <a:solidFill>
                  <a:schemeClr val="bg1"/>
                </a:solidFill>
              </a:rPr>
              <a:t>arch</a:t>
            </a:r>
            <a:endParaRPr lang="en-US" dirty="0">
              <a:solidFill>
                <a:schemeClr val="bg1"/>
              </a:solidFill>
            </a:endParaRPr>
          </a:p>
        </p:txBody>
      </p:sp>
      <p:sp>
        <p:nvSpPr>
          <p:cNvPr id="30" name="TextBox 29"/>
          <p:cNvSpPr txBox="1"/>
          <p:nvPr/>
        </p:nvSpPr>
        <p:spPr>
          <a:xfrm>
            <a:off x="4909483" y="1321543"/>
            <a:ext cx="1066318" cy="369332"/>
          </a:xfrm>
          <a:prstGeom prst="rect">
            <a:avLst/>
          </a:prstGeom>
          <a:noFill/>
        </p:spPr>
        <p:txBody>
          <a:bodyPr wrap="none" rtlCol="0">
            <a:spAutoFit/>
          </a:bodyPr>
          <a:lstStyle/>
          <a:p>
            <a:r>
              <a:rPr lang="en-US" dirty="0" smtClean="0">
                <a:solidFill>
                  <a:schemeClr val="bg1"/>
                </a:solidFill>
              </a:rPr>
              <a:t>mandible</a:t>
            </a:r>
            <a:endParaRPr lang="en-US" dirty="0">
              <a:solidFill>
                <a:schemeClr val="bg1"/>
              </a:solidFill>
            </a:endParaRPr>
          </a:p>
        </p:txBody>
      </p:sp>
      <p:cxnSp>
        <p:nvCxnSpPr>
          <p:cNvPr id="32" name="Straight Arrow Connector 31"/>
          <p:cNvCxnSpPr/>
          <p:nvPr/>
        </p:nvCxnSpPr>
        <p:spPr>
          <a:xfrm>
            <a:off x="5943600" y="1690875"/>
            <a:ext cx="457200" cy="214125"/>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194109" y="871357"/>
            <a:ext cx="1043363" cy="369332"/>
          </a:xfrm>
          <a:prstGeom prst="rect">
            <a:avLst/>
          </a:prstGeom>
          <a:noFill/>
        </p:spPr>
        <p:txBody>
          <a:bodyPr wrap="none" rtlCol="0">
            <a:spAutoFit/>
          </a:bodyPr>
          <a:lstStyle/>
          <a:p>
            <a:r>
              <a:rPr lang="en-US" dirty="0" smtClean="0">
                <a:solidFill>
                  <a:schemeClr val="bg1"/>
                </a:solidFill>
              </a:rPr>
              <a:t>masseter</a:t>
            </a:r>
            <a:endParaRPr lang="en-US" dirty="0">
              <a:solidFill>
                <a:schemeClr val="bg1"/>
              </a:solidFill>
            </a:endParaRPr>
          </a:p>
        </p:txBody>
      </p:sp>
      <p:cxnSp>
        <p:nvCxnSpPr>
          <p:cNvPr id="41" name="Straight Arrow Connector 40"/>
          <p:cNvCxnSpPr/>
          <p:nvPr/>
        </p:nvCxnSpPr>
        <p:spPr>
          <a:xfrm>
            <a:off x="6172200" y="1191854"/>
            <a:ext cx="602558" cy="129689"/>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936021" y="969833"/>
            <a:ext cx="1093120" cy="923330"/>
          </a:xfrm>
          <a:prstGeom prst="rect">
            <a:avLst/>
          </a:prstGeom>
          <a:noFill/>
        </p:spPr>
        <p:txBody>
          <a:bodyPr wrap="none" rtlCol="0">
            <a:spAutoFit/>
          </a:bodyPr>
          <a:lstStyle/>
          <a:p>
            <a:pPr algn="ctr"/>
            <a:r>
              <a:rPr lang="en-US" dirty="0">
                <a:solidFill>
                  <a:schemeClr val="bg1"/>
                </a:solidFill>
              </a:rPr>
              <a:t>a</a:t>
            </a:r>
            <a:r>
              <a:rPr lang="en-US" dirty="0" smtClean="0">
                <a:solidFill>
                  <a:schemeClr val="bg1"/>
                </a:solidFill>
              </a:rPr>
              <a:t>ccessory</a:t>
            </a:r>
          </a:p>
          <a:p>
            <a:pPr algn="ctr"/>
            <a:r>
              <a:rPr lang="en-US" dirty="0" smtClean="0">
                <a:solidFill>
                  <a:schemeClr val="bg1"/>
                </a:solidFill>
              </a:rPr>
              <a:t>lobe  of</a:t>
            </a:r>
          </a:p>
          <a:p>
            <a:pPr algn="ctr"/>
            <a:r>
              <a:rPr lang="en-US" dirty="0" smtClean="0">
                <a:solidFill>
                  <a:schemeClr val="bg1"/>
                </a:solidFill>
              </a:rPr>
              <a:t>parotid</a:t>
            </a:r>
            <a:endParaRPr lang="en-US" dirty="0">
              <a:solidFill>
                <a:schemeClr val="bg1"/>
              </a:solidFill>
            </a:endParaRPr>
          </a:p>
        </p:txBody>
      </p:sp>
      <p:cxnSp>
        <p:nvCxnSpPr>
          <p:cNvPr id="46" name="Straight Arrow Connector 45"/>
          <p:cNvCxnSpPr>
            <a:stCxn id="44" idx="1"/>
          </p:cNvCxnSpPr>
          <p:nvPr/>
        </p:nvCxnSpPr>
        <p:spPr>
          <a:xfrm flipH="1">
            <a:off x="7315200" y="1431498"/>
            <a:ext cx="620821" cy="138574"/>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684327" y="632762"/>
            <a:ext cx="1442383" cy="1477328"/>
          </a:xfrm>
          <a:prstGeom prst="rect">
            <a:avLst/>
          </a:prstGeom>
          <a:noFill/>
        </p:spPr>
        <p:txBody>
          <a:bodyPr wrap="none" rtlCol="0">
            <a:spAutoFit/>
          </a:bodyPr>
          <a:lstStyle/>
          <a:p>
            <a:pPr algn="ctr"/>
            <a:r>
              <a:rPr lang="en-US" dirty="0">
                <a:solidFill>
                  <a:schemeClr val="bg1"/>
                </a:solidFill>
              </a:rPr>
              <a:t>r</a:t>
            </a:r>
            <a:r>
              <a:rPr lang="en-US" dirty="0" smtClean="0">
                <a:solidFill>
                  <a:schemeClr val="bg1"/>
                </a:solidFill>
              </a:rPr>
              <a:t>otate </a:t>
            </a:r>
          </a:p>
          <a:p>
            <a:pPr algn="ctr"/>
            <a:endParaRPr lang="en-US" dirty="0">
              <a:solidFill>
                <a:schemeClr val="bg1"/>
              </a:solidFill>
            </a:endParaRPr>
          </a:p>
          <a:p>
            <a:pPr algn="ctr"/>
            <a:r>
              <a:rPr lang="en-US" dirty="0" smtClean="0">
                <a:solidFill>
                  <a:schemeClr val="bg1"/>
                </a:solidFill>
              </a:rPr>
              <a:t>to</a:t>
            </a:r>
          </a:p>
          <a:p>
            <a:pPr algn="ctr"/>
            <a:r>
              <a:rPr lang="en-US" dirty="0" smtClean="0">
                <a:solidFill>
                  <a:schemeClr val="bg1"/>
                </a:solidFill>
              </a:rPr>
              <a:t>   anatomic</a:t>
            </a:r>
          </a:p>
          <a:p>
            <a:pPr algn="ctr"/>
            <a:r>
              <a:rPr lang="en-US" dirty="0" smtClean="0">
                <a:solidFill>
                  <a:schemeClr val="bg1"/>
                </a:solidFill>
              </a:rPr>
              <a:t>    orientation</a:t>
            </a:r>
            <a:endParaRPr lang="en-US" dirty="0">
              <a:solidFill>
                <a:schemeClr val="bg1"/>
              </a:solidFill>
            </a:endParaRPr>
          </a:p>
        </p:txBody>
      </p:sp>
      <p:sp>
        <p:nvSpPr>
          <p:cNvPr id="25" name="TextBox 1"/>
          <p:cNvSpPr txBox="1"/>
          <p:nvPr/>
        </p:nvSpPr>
        <p:spPr>
          <a:xfrm>
            <a:off x="0" y="48329"/>
            <a:ext cx="465192"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A</a:t>
            </a:r>
            <a:endParaRPr lang="en-US" sz="3600" b="1" dirty="0">
              <a:solidFill>
                <a:schemeClr val="bg1"/>
              </a:solidFill>
            </a:endParaRPr>
          </a:p>
        </p:txBody>
      </p:sp>
      <p:sp>
        <p:nvSpPr>
          <p:cNvPr id="5" name="TextBox 4"/>
          <p:cNvSpPr txBox="1"/>
          <p:nvPr/>
        </p:nvSpPr>
        <p:spPr>
          <a:xfrm>
            <a:off x="27914" y="3230880"/>
            <a:ext cx="9119687" cy="274320"/>
          </a:xfrm>
          <a:prstGeom prst="rect">
            <a:avLst/>
          </a:prstGeom>
          <a:solidFill>
            <a:schemeClr val="tx1"/>
          </a:solidFill>
        </p:spPr>
        <p:txBody>
          <a:bodyPr wrap="square" rtlCol="0">
            <a:spAutoFit/>
          </a:bodyPr>
          <a:lstStyle/>
          <a:p>
            <a:endParaRPr lang="en-US" dirty="0"/>
          </a:p>
        </p:txBody>
      </p:sp>
      <p:sp>
        <p:nvSpPr>
          <p:cNvPr id="4" name="TextBox 3"/>
          <p:cNvSpPr txBox="1"/>
          <p:nvPr/>
        </p:nvSpPr>
        <p:spPr>
          <a:xfrm>
            <a:off x="1448453" y="3046214"/>
            <a:ext cx="7010400" cy="369332"/>
          </a:xfrm>
          <a:prstGeom prst="rect">
            <a:avLst/>
          </a:prstGeom>
          <a:noFill/>
        </p:spPr>
        <p:txBody>
          <a:bodyPr wrap="square" rtlCol="0">
            <a:spAutoFit/>
          </a:bodyPr>
          <a:lstStyle/>
          <a:p>
            <a:r>
              <a:rPr lang="en-US" dirty="0" err="1" smtClean="0">
                <a:solidFill>
                  <a:schemeClr val="bg1"/>
                </a:solidFill>
              </a:rPr>
              <a:t>Heterogenity</a:t>
            </a:r>
            <a:r>
              <a:rPr lang="en-US" dirty="0" smtClean="0">
                <a:solidFill>
                  <a:schemeClr val="bg1"/>
                </a:solidFill>
              </a:rPr>
              <a:t> of left parotid compared to right parotid </a:t>
            </a:r>
            <a:endParaRPr lang="en-US" dirty="0">
              <a:solidFill>
                <a:schemeClr val="bg1"/>
              </a:solidFill>
            </a:endParaRPr>
          </a:p>
        </p:txBody>
      </p:sp>
      <p:sp>
        <p:nvSpPr>
          <p:cNvPr id="27" name="TextBox 1"/>
          <p:cNvSpPr txBox="1"/>
          <p:nvPr/>
        </p:nvSpPr>
        <p:spPr>
          <a:xfrm>
            <a:off x="102146" y="2867729"/>
            <a:ext cx="428322"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bg1"/>
                </a:solidFill>
              </a:rPr>
              <a:t>C</a:t>
            </a:r>
          </a:p>
        </p:txBody>
      </p:sp>
      <p:sp>
        <p:nvSpPr>
          <p:cNvPr id="31" name="TextBox 1"/>
          <p:cNvSpPr txBox="1"/>
          <p:nvPr/>
        </p:nvSpPr>
        <p:spPr>
          <a:xfrm>
            <a:off x="8494889" y="2812197"/>
            <a:ext cx="476412" cy="646331"/>
          </a:xfrm>
          <a:prstGeom prst="rect">
            <a:avLst/>
          </a:prstGeom>
          <a:solidFill>
            <a:schemeClr val="tx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solidFill>
                  <a:schemeClr val="bg1"/>
                </a:solidFill>
              </a:rPr>
              <a:t>D</a:t>
            </a:r>
            <a:endParaRPr lang="en-US" sz="3600" b="1" dirty="0">
              <a:solidFill>
                <a:schemeClr val="bg1"/>
              </a:solidFill>
            </a:endParaRPr>
          </a:p>
        </p:txBody>
      </p:sp>
      <p:sp>
        <p:nvSpPr>
          <p:cNvPr id="33" name="TextBox 32"/>
          <p:cNvSpPr txBox="1"/>
          <p:nvPr/>
        </p:nvSpPr>
        <p:spPr>
          <a:xfrm>
            <a:off x="8094203" y="3259"/>
            <a:ext cx="533400" cy="523220"/>
          </a:xfrm>
          <a:prstGeom prst="rect">
            <a:avLst/>
          </a:prstGeom>
          <a:noFill/>
        </p:spPr>
        <p:txBody>
          <a:bodyPr wrap="square" rtlCol="0">
            <a:spAutoFit/>
          </a:bodyPr>
          <a:lstStyle/>
          <a:p>
            <a:r>
              <a:rPr lang="en-US" sz="2800" dirty="0" smtClean="0">
                <a:solidFill>
                  <a:schemeClr val="bg1"/>
                </a:solidFill>
              </a:rPr>
              <a:t>5</a:t>
            </a:r>
            <a:endParaRPr lang="en-US" sz="2800" dirty="0">
              <a:solidFill>
                <a:schemeClr val="bg1"/>
              </a:solidFill>
            </a:endParaRPr>
          </a:p>
        </p:txBody>
      </p:sp>
    </p:spTree>
    <p:extLst>
      <p:ext uri="{BB962C8B-B14F-4D97-AF65-F5344CB8AC3E}">
        <p14:creationId xmlns:p14="http://schemas.microsoft.com/office/powerpoint/2010/main" val="40890810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8686800" cy="1200329"/>
          </a:xfrm>
          <a:prstGeom prst="rect">
            <a:avLst/>
          </a:prstGeom>
          <a:solidFill>
            <a:schemeClr val="bg1"/>
          </a:solidFill>
        </p:spPr>
        <p:txBody>
          <a:bodyPr wrap="square" rtlCol="0">
            <a:spAutoFit/>
          </a:bodyPr>
          <a:lstStyle/>
          <a:p>
            <a:r>
              <a:rPr lang="en-US" dirty="0" err="1" smtClean="0"/>
              <a:t>Sonopalpation</a:t>
            </a:r>
            <a:r>
              <a:rPr lang="en-US" dirty="0" smtClean="0"/>
              <a:t>:</a:t>
            </a:r>
            <a:endParaRPr lang="en-US" dirty="0" smtClean="0">
              <a:solidFill>
                <a:schemeClr val="bg1"/>
              </a:solidFill>
            </a:endParaRPr>
          </a:p>
          <a:p>
            <a:r>
              <a:rPr lang="en-US" dirty="0">
                <a:solidFill>
                  <a:schemeClr val="bg1"/>
                </a:solidFill>
                <a:hlinkClick r:id="rId3"/>
              </a:rPr>
              <a:t>https://</a:t>
            </a:r>
            <a:r>
              <a:rPr lang="en-US" dirty="0" smtClean="0">
                <a:solidFill>
                  <a:schemeClr val="bg1"/>
                </a:solidFill>
                <a:hlinkClick r:id="rId3"/>
              </a:rPr>
              <a:t>medicine.uiowa.edu/iowaprotocols/sonopalpation-ultrasound-submandibular-stone</a:t>
            </a:r>
            <a:endParaRPr lang="en-US" dirty="0" smtClean="0">
              <a:solidFill>
                <a:schemeClr val="bg1"/>
              </a:solidFill>
            </a:endParaRPr>
          </a:p>
          <a:p>
            <a:r>
              <a:rPr lang="en-US" dirty="0"/>
              <a:t>https://medicine.uiowa.edu/iowaprotocols/salivary-ultrasound-sonopalpation-stone</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447800"/>
            <a:ext cx="8094663"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305800" y="1200329"/>
            <a:ext cx="647700" cy="523220"/>
          </a:xfrm>
          <a:prstGeom prst="rect">
            <a:avLst/>
          </a:prstGeom>
          <a:noFill/>
        </p:spPr>
        <p:txBody>
          <a:bodyPr wrap="square" rtlCol="0">
            <a:spAutoFit/>
          </a:bodyPr>
          <a:lstStyle/>
          <a:p>
            <a:r>
              <a:rPr lang="en-US" sz="2800" dirty="0" smtClean="0">
                <a:solidFill>
                  <a:schemeClr val="bg1"/>
                </a:solidFill>
              </a:rPr>
              <a:t>5a</a:t>
            </a:r>
            <a:endParaRPr lang="en-US" sz="2800" dirty="0">
              <a:solidFill>
                <a:schemeClr val="bg1"/>
              </a:solidFill>
            </a:endParaRPr>
          </a:p>
        </p:txBody>
      </p:sp>
    </p:spTree>
    <p:extLst>
      <p:ext uri="{BB962C8B-B14F-4D97-AF65-F5344CB8AC3E}">
        <p14:creationId xmlns:p14="http://schemas.microsoft.com/office/powerpoint/2010/main" val="38790287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993</TotalTime>
  <Words>2136</Words>
  <Application>Microsoft Office PowerPoint</Application>
  <PresentationFormat>On-screen Show (4:3)</PresentationFormat>
  <Paragraphs>539</Paragraphs>
  <Slides>59</Slides>
  <Notes>59</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Iowa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Hoffman, Henry</dc:creator>
  <cp:lastModifiedBy>Hoffman, Henry</cp:lastModifiedBy>
  <cp:revision>14</cp:revision>
  <cp:lastPrinted>2018-05-04T17:04:00Z</cp:lastPrinted>
  <dcterms:created xsi:type="dcterms:W3CDTF">2017-11-25T22:28:32Z</dcterms:created>
  <dcterms:modified xsi:type="dcterms:W3CDTF">2018-05-04T17:04:05Z</dcterms:modified>
</cp:coreProperties>
</file>