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1" r:id="rId3"/>
    <p:sldId id="257" r:id="rId4"/>
    <p:sldId id="258" r:id="rId5"/>
    <p:sldId id="262" r:id="rId6"/>
    <p:sldId id="263" r:id="rId7"/>
    <p:sldId id="267" r:id="rId8"/>
    <p:sldId id="268" r:id="rId9"/>
    <p:sldId id="269" r:id="rId10"/>
    <p:sldId id="277" r:id="rId11"/>
    <p:sldId id="264" r:id="rId12"/>
    <p:sldId id="265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0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7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9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2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1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9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3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50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3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6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5CB9F-F6A0-4654-A171-B5C9463E27D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B5295-60F8-4DB9-ADC2-7A816420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6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ABEA</a:t>
            </a:r>
          </a:p>
          <a:p>
            <a:pPr algn="ctr"/>
            <a:r>
              <a:rPr lang="en-US" dirty="0"/>
              <a:t>Panel II: Trach Lore: Options, Management and Modifications of Airway </a:t>
            </a:r>
            <a:r>
              <a:rPr lang="en-US" dirty="0" smtClean="0"/>
              <a:t>Prosthesis</a:t>
            </a:r>
          </a:p>
          <a:p>
            <a:pPr algn="ctr"/>
            <a:r>
              <a:rPr lang="en-US" dirty="0" smtClean="0"/>
              <a:t>H </a:t>
            </a:r>
            <a:r>
              <a:rPr lang="en-US" smtClean="0"/>
              <a:t>Hoffman slides</a:t>
            </a:r>
            <a:r>
              <a:rPr lang="en-US" smtClean="0"/>
              <a:t> 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/>
              <a:t>Moderator: Paul C Bryson </a:t>
            </a:r>
            <a:endParaRPr lang="en-US" dirty="0" smtClean="0"/>
          </a:p>
          <a:p>
            <a:pPr algn="ctr"/>
            <a:r>
              <a:rPr lang="en-US" dirty="0" smtClean="0"/>
              <a:t>Panelists</a:t>
            </a:r>
            <a:r>
              <a:rPr lang="en-US" dirty="0"/>
              <a:t>: James </a:t>
            </a:r>
            <a:r>
              <a:rPr lang="en-US" dirty="0" err="1"/>
              <a:t>Daniero</a:t>
            </a:r>
            <a:r>
              <a:rPr lang="en-US" dirty="0"/>
              <a:t> Alexander Gelbard Harry Hoffman Christopher Wooten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Thursday </a:t>
            </a:r>
            <a:r>
              <a:rPr lang="en-US" dirty="0"/>
              <a:t>April 19, 2018</a:t>
            </a:r>
          </a:p>
          <a:p>
            <a:pPr algn="ctr"/>
            <a:r>
              <a:rPr lang="en-US" dirty="0"/>
              <a:t>3:55 pm to 4:40 pm</a:t>
            </a:r>
          </a:p>
          <a:p>
            <a:pPr algn="ctr"/>
            <a:r>
              <a:rPr lang="en-US" dirty="0" smtClean="0"/>
              <a:t>Maryland </a:t>
            </a:r>
            <a:r>
              <a:rPr lang="en-US" dirty="0"/>
              <a:t>B Room</a:t>
            </a:r>
          </a:p>
          <a:p>
            <a:endParaRPr lang="en-US" dirty="0" smtClean="0"/>
          </a:p>
          <a:p>
            <a:r>
              <a:rPr lang="en-US" dirty="0" smtClean="0"/>
              <a:t>HEADQUARTERS </a:t>
            </a:r>
            <a:r>
              <a:rPr lang="en-US" dirty="0"/>
              <a:t>HOTEL </a:t>
            </a:r>
            <a:endParaRPr lang="en-US" dirty="0" smtClean="0"/>
          </a:p>
          <a:p>
            <a:r>
              <a:rPr lang="en-US" dirty="0" smtClean="0"/>
              <a:t>Gaylord </a:t>
            </a:r>
            <a:r>
              <a:rPr lang="en-US" dirty="0"/>
              <a:t>National Resort &amp; Convention Center 201 Waterfront Street </a:t>
            </a:r>
            <a:endParaRPr lang="en-US" dirty="0" smtClean="0"/>
          </a:p>
          <a:p>
            <a:r>
              <a:rPr lang="en-US" dirty="0" smtClean="0"/>
              <a:t>National </a:t>
            </a:r>
            <a:r>
              <a:rPr lang="en-US" dirty="0"/>
              <a:t>Harbor, MD 20745 </a:t>
            </a:r>
            <a:endParaRPr lang="en-US" dirty="0" smtClean="0"/>
          </a:p>
          <a:p>
            <a:r>
              <a:rPr lang="en-US" dirty="0" smtClean="0"/>
              <a:t>301-965-4000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81400"/>
            <a:ext cx="3238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" y="4343400"/>
            <a:ext cx="2506907" cy="22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08" y="4343400"/>
            <a:ext cx="21209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37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34686" cy="675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539464"/>
            <a:ext cx="68807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Concept: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Modifications to airway prosthesis to improve quality of life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2" y="3517327"/>
            <a:ext cx="4471988" cy="335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0"/>
            <a:ext cx="2270905" cy="222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1821600"/>
            <a:ext cx="263828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ranulation tissue in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omplex fenestrated trach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67286" y="2209800"/>
            <a:ext cx="333514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239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46" y="0"/>
            <a:ext cx="9163546" cy="684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9546" y="76200"/>
            <a:ext cx="81729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Concept: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There are many options to improve the quality of life with a tracheostomy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4600" y="3237627"/>
            <a:ext cx="441691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 of Iowa –most common = metal #6 Jackson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24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06"/>
            <a:ext cx="9133488" cy="686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62200"/>
            <a:ext cx="62484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the stoma is stable, the patient dexterous and knowledgeable, a  silicone cannula (Montgomery shown her) may be used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76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4" y="0"/>
            <a:ext cx="91528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515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22"/>
            <a:ext cx="9254816" cy="692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140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1" y="0"/>
            <a:ext cx="914933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571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44094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6172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</a:rPr>
              <a:t>https://medicine.uiowa.edu/iowaprotocols/montgomery-cannula-canula-insertion-clinic</a:t>
            </a:r>
            <a:endParaRPr lang="en-US" sz="1400" i="1" dirty="0">
              <a:solidFill>
                <a:schemeClr val="tx2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3429000" cy="314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5562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</a:rPr>
              <a:t>https://medicine.uiowa.edu/iowaprotocols/montgomery-cannula-canula-tracheotomy</a:t>
            </a:r>
            <a:endParaRPr lang="en-US" sz="1400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527" y="762000"/>
            <a:ext cx="81729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Concept: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There are many options to improve the quality of life with a tracheostomy</a:t>
            </a:r>
          </a:p>
        </p:txBody>
      </p:sp>
    </p:spTree>
    <p:extLst>
      <p:ext uri="{BB962C8B-B14F-4D97-AF65-F5344CB8AC3E}">
        <p14:creationId xmlns:p14="http://schemas.microsoft.com/office/powerpoint/2010/main" val="2944678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3136" cy="785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730" y="5486400"/>
            <a:ext cx="25512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9000" y="762000"/>
            <a:ext cx="81729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Concept: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There are many options to improve the quality of life with a tracheostomy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3600" y="2667000"/>
            <a:ext cx="2569101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Involve Speech Pathology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or initiation and care of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peaking valves and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dhesive plates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43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22669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657600"/>
            <a:ext cx="2707065" cy="32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3429000" cy="352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4" y="-34800"/>
            <a:ext cx="3034940" cy="3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-34800"/>
            <a:ext cx="3749332" cy="3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19" y="0"/>
            <a:ext cx="339018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10" y="3657600"/>
            <a:ext cx="225689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2291" y="1200"/>
            <a:ext cx="5352747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Prevention  /  Treatment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“A-Frame” </a:t>
            </a:r>
            <a:r>
              <a:rPr lang="en-US" sz="2000" dirty="0" smtClean="0">
                <a:solidFill>
                  <a:schemeClr val="bg1"/>
                </a:solidFill>
              </a:rPr>
              <a:t>narrowing at site of previous trach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239000" y="709086"/>
            <a:ext cx="76200" cy="510114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807200" y="1682700"/>
            <a:ext cx="0" cy="53340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20132" y="990600"/>
            <a:ext cx="457200" cy="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143000" y="3669300"/>
            <a:ext cx="134332" cy="52170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977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ABEA</a:t>
            </a:r>
          </a:p>
          <a:p>
            <a:pPr algn="ctr"/>
            <a:r>
              <a:rPr lang="en-US" dirty="0"/>
              <a:t>Panel II: Trach Lore: Options, Management and Modifications of Airway Prosthesis 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/>
              <a:t>Moderator: Paul C Bryson </a:t>
            </a:r>
            <a:endParaRPr lang="en-US" dirty="0" smtClean="0"/>
          </a:p>
          <a:p>
            <a:pPr algn="ctr"/>
            <a:r>
              <a:rPr lang="en-US" dirty="0" smtClean="0"/>
              <a:t>Panelists</a:t>
            </a:r>
            <a:r>
              <a:rPr lang="en-US" dirty="0"/>
              <a:t>: James </a:t>
            </a:r>
            <a:r>
              <a:rPr lang="en-US" dirty="0" err="1"/>
              <a:t>Daniero</a:t>
            </a:r>
            <a:r>
              <a:rPr lang="en-US" dirty="0"/>
              <a:t> Alexander Gelbard Harry Hoffman Christopher Wooten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Thursday </a:t>
            </a:r>
            <a:r>
              <a:rPr lang="en-US" dirty="0"/>
              <a:t>April 19, 2018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Maryland </a:t>
            </a:r>
            <a:r>
              <a:rPr lang="en-US" dirty="0"/>
              <a:t>B Room</a:t>
            </a:r>
          </a:p>
          <a:p>
            <a:endParaRPr lang="en-US" dirty="0" smtClean="0"/>
          </a:p>
          <a:p>
            <a:r>
              <a:rPr lang="en-US" dirty="0" smtClean="0"/>
              <a:t>HEADQUARTERS </a:t>
            </a:r>
            <a:r>
              <a:rPr lang="en-US" dirty="0"/>
              <a:t>HOTEL </a:t>
            </a:r>
            <a:endParaRPr lang="en-US" dirty="0" smtClean="0"/>
          </a:p>
          <a:p>
            <a:r>
              <a:rPr lang="en-US" dirty="0" smtClean="0"/>
              <a:t>Gaylord </a:t>
            </a:r>
            <a:r>
              <a:rPr lang="en-US" dirty="0"/>
              <a:t>National Resort &amp; Convention Center 201 Waterfront Street </a:t>
            </a:r>
            <a:endParaRPr lang="en-US" dirty="0" smtClean="0"/>
          </a:p>
          <a:p>
            <a:r>
              <a:rPr lang="en-US" dirty="0" smtClean="0"/>
              <a:t>National </a:t>
            </a:r>
            <a:r>
              <a:rPr lang="en-US" dirty="0"/>
              <a:t>Harbor, MD 20745 </a:t>
            </a:r>
            <a:endParaRPr lang="en-US" dirty="0" smtClean="0"/>
          </a:p>
          <a:p>
            <a:r>
              <a:rPr lang="en-US" dirty="0" smtClean="0"/>
              <a:t>301-965-4000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81400"/>
            <a:ext cx="3238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" y="4343400"/>
            <a:ext cx="2506907" cy="22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08" y="4343400"/>
            <a:ext cx="21209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162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"/>
            <a:ext cx="8247063" cy="674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838199"/>
            <a:ext cx="596637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Concept: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Don’t use an long trach tube if avoidable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Adapt the anatomy to permit use of a shorter tube</a:t>
            </a:r>
          </a:p>
        </p:txBody>
      </p:sp>
    </p:spTree>
    <p:extLst>
      <p:ext uri="{BB962C8B-B14F-4D97-AF65-F5344CB8AC3E}">
        <p14:creationId xmlns:p14="http://schemas.microsoft.com/office/powerpoint/2010/main" val="708348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94775"/>
            <a:ext cx="4764821" cy="356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"/>
            <a:ext cx="4724400" cy="355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764821" cy="355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20" y="3557757"/>
            <a:ext cx="4591730" cy="339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37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00"/>
            <a:ext cx="4587359" cy="343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08" y="-23400"/>
            <a:ext cx="4621992" cy="34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51" y="3421800"/>
            <a:ext cx="4584259" cy="343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08" y="3421800"/>
            <a:ext cx="4586592" cy="344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911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534400" cy="686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762000"/>
            <a:ext cx="68807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Concept: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Post-op tracheostomy care is complicated and take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1981200"/>
            <a:ext cx="4366175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Ensure tracheostomy changes occur at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	appropriate intervals</a:t>
            </a:r>
          </a:p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bg1"/>
                </a:solidFill>
              </a:rPr>
              <a:t>Ensure family members or care givers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are trained in trach care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3467379" cy="249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35387" y="6508382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https://medicine.uiowa.edu/iowaprotocols/tracheotomy-change-clinic-videos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61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" y="10612"/>
            <a:ext cx="8068200" cy="683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8800" y="6481542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</a:rPr>
              <a:t>https://medicine.uiowa.edu/iowaprotocols/tracheotomy-tracheostomy</a:t>
            </a:r>
            <a:endParaRPr lang="en-US" sz="1400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1131332"/>
            <a:ext cx="68807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Concept: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Post-op tracheostomy care is complicated and take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1676400"/>
            <a:ext cx="43661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3. Provide Educational Materials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048000" y="2133600"/>
            <a:ext cx="2743200" cy="16764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352800" y="2133600"/>
            <a:ext cx="2438400" cy="19050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47" y="2743200"/>
            <a:ext cx="342812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5791200" y="2133600"/>
            <a:ext cx="381000" cy="6096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24775" y="6013931"/>
            <a:ext cx="411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tx2"/>
                </a:solidFill>
              </a:rPr>
              <a:t>https://medicine.uiowa.edu/iowaprotocols/tracheostomy-patient-education-video</a:t>
            </a:r>
            <a:endParaRPr lang="en-US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2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2" y="-223200"/>
            <a:ext cx="8999538" cy="6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nna with equip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87846"/>
            <a:ext cx="3657600" cy="27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762000"/>
            <a:ext cx="68807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Concept: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Post-op tracheostomy care is complicated and take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2362200"/>
            <a:ext cx="436617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Maintain long-term followup and involve patient in tracheostomy care</a:t>
            </a:r>
          </a:p>
        </p:txBody>
      </p:sp>
    </p:spTree>
    <p:extLst>
      <p:ext uri="{BB962C8B-B14F-4D97-AF65-F5344CB8AC3E}">
        <p14:creationId xmlns:p14="http://schemas.microsoft.com/office/powerpoint/2010/main" val="2014131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" y="-76200"/>
            <a:ext cx="8656638" cy="72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29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1" y="-76200"/>
            <a:ext cx="925868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755732"/>
            <a:ext cx="688077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Concept: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Post-op tracheostomy care is complicated and take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1447800"/>
            <a:ext cx="436617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5. Re-assess need for tracheostomy with each visit and discuss options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9800"/>
            <a:ext cx="2308775" cy="292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799" y="3581400"/>
            <a:ext cx="146405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not requiring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tracheotomy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638800" y="3904565"/>
            <a:ext cx="3048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39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253</Words>
  <Application>Microsoft Office PowerPoint</Application>
  <PresentationFormat>On-screen Show (4:3)</PresentationFormat>
  <Paragraphs>63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Hoffman, Henry</dc:creator>
  <cp:lastModifiedBy>Hoffman, Henry</cp:lastModifiedBy>
  <cp:revision>12</cp:revision>
  <dcterms:created xsi:type="dcterms:W3CDTF">2018-04-16T12:28:51Z</dcterms:created>
  <dcterms:modified xsi:type="dcterms:W3CDTF">2018-04-16T14:31:12Z</dcterms:modified>
</cp:coreProperties>
</file>