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BBD0-5271-4E43-9F4D-6096DEAB23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36D8-3FF4-4A46-AC41-8E6376EF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iowa.edu/display/protocols/Parotid+Sialogram+with+Foreign+Body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Salivary Gland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Anatomic Anomalies and Foreign Bodies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379774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AHNS Salivary Endoscopy Course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Nicholson Center Orlando, Florida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April 9, 2013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Harry Hoffman MD 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3,000 page handout with videos/photos: search for “Iowa Protocols”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search: “AHNS Salivary Lectures 2013”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53000"/>
            <a:ext cx="3422467" cy="17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1"/>
            <a:ext cx="7772400" cy="7320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067800" cy="617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Submandibular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 Relationship to lingual nerve and sublingual gland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9784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1242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5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1"/>
            <a:ext cx="7772400" cy="96062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Anatomic Anomalies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067800" cy="6248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Sublingual glands  secrete directly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</a:t>
            </a:r>
            <a:r>
              <a:rPr lang="en-US" sz="2000" dirty="0" smtClean="0">
                <a:solidFill>
                  <a:schemeClr val="bg2"/>
                </a:solidFill>
              </a:rPr>
              <a:t>through mucosa into FOM via </a:t>
            </a:r>
            <a:r>
              <a:rPr lang="en-US" sz="2000" dirty="0" err="1" smtClean="0">
                <a:solidFill>
                  <a:schemeClr val="bg2"/>
                </a:solidFill>
              </a:rPr>
              <a:t>multipel</a:t>
            </a:r>
            <a:r>
              <a:rPr lang="en-US" sz="2000" dirty="0" smtClean="0">
                <a:solidFill>
                  <a:schemeClr val="bg2"/>
                </a:solidFill>
              </a:rPr>
              <a:t> ducts of Rivinus                        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                          and</a:t>
            </a:r>
            <a:endParaRPr lang="en-US" sz="2000" dirty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</a:t>
            </a:r>
            <a:r>
              <a:rPr lang="en-US" sz="2000" dirty="0" err="1" smtClean="0">
                <a:solidFill>
                  <a:schemeClr val="bg2"/>
                </a:solidFill>
              </a:rPr>
              <a:t>Bartholin’s</a:t>
            </a:r>
            <a:r>
              <a:rPr lang="en-US" sz="2000" dirty="0" smtClean="0">
                <a:solidFill>
                  <a:schemeClr val="bg2"/>
                </a:solidFill>
              </a:rPr>
              <a:t> duct that empties into the Wharton’s duct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6324600" cy="474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433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2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1"/>
            <a:ext cx="7772400" cy="6558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Salivary Foreign Bodies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067800" cy="6248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Philosophy: Endogenous v </a:t>
            </a:r>
            <a:r>
              <a:rPr lang="en-US" b="1" dirty="0" smtClean="0">
                <a:solidFill>
                  <a:srgbClr val="FFFF00"/>
                </a:solidFill>
              </a:rPr>
              <a:t>Exogenous</a:t>
            </a:r>
          </a:p>
          <a:p>
            <a:pPr algn="l"/>
            <a:r>
              <a:rPr lang="en-US" dirty="0" smtClean="0">
                <a:solidFill>
                  <a:schemeClr val="bg2"/>
                </a:solidFill>
              </a:rPr>
              <a:t>Sialolithiasis theories: </a:t>
            </a:r>
          </a:p>
          <a:p>
            <a:pPr algn="l"/>
            <a:r>
              <a:rPr lang="en-US" sz="2600" dirty="0" smtClean="0">
                <a:solidFill>
                  <a:schemeClr val="bg2"/>
                </a:solidFill>
              </a:rPr>
              <a:t>1.Intracellular microcalculi excreted in canal as nidus to calcify</a:t>
            </a:r>
          </a:p>
          <a:p>
            <a:pPr algn="l"/>
            <a:r>
              <a:rPr lang="en-US" sz="2600" dirty="0" smtClean="0">
                <a:solidFill>
                  <a:schemeClr val="bg2"/>
                </a:solidFill>
              </a:rPr>
              <a:t>2. “Mucus plugs’ as nidus to calcify</a:t>
            </a:r>
          </a:p>
          <a:p>
            <a:pPr algn="l"/>
            <a:r>
              <a:rPr lang="en-US" sz="2600" dirty="0" smtClean="0">
                <a:solidFill>
                  <a:schemeClr val="bg2"/>
                </a:solidFill>
              </a:rPr>
              <a:t>3.  “aliments, substances, or bacteria in the oral cavity migrate into the salivary ducts for further calcification”</a:t>
            </a:r>
          </a:p>
          <a:p>
            <a:pPr algn="l"/>
            <a:r>
              <a:rPr lang="en-US" sz="1900" dirty="0" smtClean="0">
                <a:solidFill>
                  <a:schemeClr val="bg2"/>
                </a:solidFill>
              </a:rPr>
              <a:t>Marchal et al: Retrograde Theory in Sialolithiasis Formation  arch </a:t>
            </a:r>
            <a:r>
              <a:rPr lang="en-US" sz="1900" dirty="0" err="1" smtClean="0">
                <a:solidFill>
                  <a:schemeClr val="bg2"/>
                </a:solidFill>
              </a:rPr>
              <a:t>Otolaryngol</a:t>
            </a:r>
            <a:r>
              <a:rPr lang="en-US" sz="1900" dirty="0" smtClean="0">
                <a:solidFill>
                  <a:schemeClr val="bg2"/>
                </a:solidFill>
              </a:rPr>
              <a:t> 127, Jan 2001 </a:t>
            </a:r>
            <a:r>
              <a:rPr lang="en-US" sz="1900" dirty="0" err="1" smtClean="0">
                <a:solidFill>
                  <a:schemeClr val="bg2"/>
                </a:solidFill>
              </a:rPr>
              <a:t>pp</a:t>
            </a:r>
            <a:r>
              <a:rPr lang="en-US" sz="1900" dirty="0" smtClean="0">
                <a:solidFill>
                  <a:schemeClr val="bg2"/>
                </a:solidFill>
              </a:rPr>
              <a:t> 66-68</a:t>
            </a:r>
          </a:p>
          <a:p>
            <a:pPr algn="l"/>
            <a:r>
              <a:rPr lang="en-US" dirty="0" smtClean="0">
                <a:solidFill>
                  <a:schemeClr val="bg2"/>
                </a:solidFill>
              </a:rPr>
              <a:t>Published reports</a:t>
            </a:r>
          </a:p>
          <a:p>
            <a:pPr algn="l"/>
            <a:endParaRPr lang="en-US" sz="1000" dirty="0" smtClean="0">
              <a:solidFill>
                <a:schemeClr val="bg2"/>
              </a:solidFill>
            </a:endParaRPr>
          </a:p>
          <a:p>
            <a:pPr algn="l"/>
            <a:endParaRPr lang="en-US" sz="1000" dirty="0">
              <a:solidFill>
                <a:schemeClr val="bg2"/>
              </a:solidFill>
            </a:endParaRPr>
          </a:p>
          <a:p>
            <a:pPr algn="l"/>
            <a:endParaRPr lang="en-US" sz="1000" dirty="0" smtClean="0">
              <a:solidFill>
                <a:schemeClr val="bg2"/>
              </a:solidFill>
            </a:endParaRPr>
          </a:p>
          <a:p>
            <a:pPr algn="l"/>
            <a:endParaRPr lang="en-US" sz="1000" dirty="0">
              <a:solidFill>
                <a:schemeClr val="bg2"/>
              </a:solidFill>
            </a:endParaRPr>
          </a:p>
          <a:p>
            <a:pPr algn="l"/>
            <a:endParaRPr lang="en-US" sz="1000" dirty="0" smtClean="0">
              <a:solidFill>
                <a:schemeClr val="bg2"/>
              </a:solidFill>
            </a:endParaRPr>
          </a:p>
          <a:p>
            <a:pPr algn="l"/>
            <a:endParaRPr lang="en-US" sz="1000" dirty="0">
              <a:solidFill>
                <a:schemeClr val="bg2"/>
              </a:solidFill>
            </a:endParaRPr>
          </a:p>
          <a:p>
            <a:pPr algn="l"/>
            <a:endParaRPr lang="en-US" sz="1000" dirty="0" smtClean="0">
              <a:solidFill>
                <a:schemeClr val="bg2"/>
              </a:solidFill>
            </a:endParaRPr>
          </a:p>
          <a:p>
            <a:pPr algn="l"/>
            <a:endParaRPr lang="en-US" sz="2000" dirty="0" smtClean="0">
              <a:solidFill>
                <a:schemeClr val="bg2"/>
              </a:solidFill>
            </a:endParaRPr>
          </a:p>
          <a:p>
            <a:pPr algn="l"/>
            <a:endParaRPr lang="en-US" sz="1600" dirty="0" smtClean="0">
              <a:solidFill>
                <a:schemeClr val="bg2"/>
              </a:solidFill>
            </a:endParaRPr>
          </a:p>
          <a:p>
            <a:pPr algn="l"/>
            <a:endParaRPr lang="en-US" sz="1600" dirty="0">
              <a:solidFill>
                <a:schemeClr val="bg2"/>
              </a:solidFill>
            </a:endParaRPr>
          </a:p>
          <a:p>
            <a:pPr algn="l"/>
            <a:endParaRPr lang="en-US" sz="1600" dirty="0" smtClean="0">
              <a:solidFill>
                <a:schemeClr val="bg2"/>
              </a:solidFill>
            </a:endParaRPr>
          </a:p>
          <a:p>
            <a:pPr algn="l"/>
            <a:endParaRPr lang="en-US" sz="1600" dirty="0">
              <a:solidFill>
                <a:schemeClr val="bg2"/>
              </a:solidFill>
            </a:endParaRPr>
          </a:p>
          <a:p>
            <a:pPr algn="l"/>
            <a:endParaRPr lang="en-US" sz="1600" dirty="0" smtClean="0">
              <a:solidFill>
                <a:schemeClr val="bg2"/>
              </a:solidFill>
            </a:endParaRPr>
          </a:p>
          <a:p>
            <a:pPr algn="l"/>
            <a:endParaRPr lang="en-US" sz="1900" dirty="0" smtClean="0">
              <a:solidFill>
                <a:schemeClr val="bg2"/>
              </a:solidFill>
            </a:endParaRPr>
          </a:p>
          <a:p>
            <a:pPr algn="l"/>
            <a:r>
              <a:rPr lang="en-US" sz="1900" dirty="0" smtClean="0">
                <a:solidFill>
                  <a:schemeClr val="bg2"/>
                </a:solidFill>
              </a:rPr>
              <a:t>Su et al: </a:t>
            </a:r>
            <a:r>
              <a:rPr lang="en-US" sz="1900" dirty="0" err="1" smtClean="0">
                <a:solidFill>
                  <a:schemeClr val="bg2"/>
                </a:solidFill>
              </a:rPr>
              <a:t>Sialoendoscopic</a:t>
            </a:r>
            <a:r>
              <a:rPr lang="en-US" sz="1900" dirty="0" smtClean="0">
                <a:solidFill>
                  <a:schemeClr val="bg2"/>
                </a:solidFill>
              </a:rPr>
              <a:t> management of submandibular gland obstruction </a:t>
            </a:r>
          </a:p>
          <a:p>
            <a:pPr algn="l"/>
            <a:r>
              <a:rPr lang="en-US" sz="1900" dirty="0" smtClean="0">
                <a:solidFill>
                  <a:schemeClr val="bg2"/>
                </a:solidFill>
              </a:rPr>
              <a:t>Caused by intraglandular foreign body. Vol. 114 No. 5 November 2012 </a:t>
            </a:r>
          </a:p>
          <a:p>
            <a:pPr algn="l"/>
            <a:r>
              <a:rPr lang="en-US" sz="1600" dirty="0">
                <a:solidFill>
                  <a:schemeClr val="bg2"/>
                </a:solidFill>
              </a:rPr>
              <a:t>	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22362"/>
              </p:ext>
            </p:extLst>
          </p:nvPr>
        </p:nvGraphicFramePr>
        <p:xfrm>
          <a:off x="1371600" y="3429000"/>
          <a:ext cx="731520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Blade of grass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 needle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Piec</a:t>
                      </a:r>
                      <a:r>
                        <a:rPr lang="en-US" baseline="0" dirty="0" smtClean="0"/>
                        <a:t>e of broom straw</a:t>
                      </a: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Hair</a:t>
                      </a:r>
                      <a:r>
                        <a:rPr lang="en-US" baseline="0" dirty="0" smtClean="0"/>
                        <a:t> brush thistle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 fiber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Fingernail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Fish 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Limb of shrimp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Feather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Shrapnel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Piece</a:t>
                      </a:r>
                      <a:r>
                        <a:rPr lang="en-US" baseline="0" dirty="0" smtClean="0"/>
                        <a:t> of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Cases</a:t>
                      </a:r>
                      <a:r>
                        <a:rPr lang="en-US" baseline="0" dirty="0" smtClean="0"/>
                        <a:t> of Fish Bones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Fish</a:t>
                      </a:r>
                      <a:r>
                        <a:rPr lang="en-US" baseline="0" dirty="0" smtClean="0"/>
                        <a:t> 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 nidus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Wood-like strands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6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05835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Salivary Foreign Body Examples: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Parotid: percutaneous welding slag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Submandibular: migrated stent (20 gauge angiocatheter)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105834"/>
            <a:ext cx="9144000" cy="375216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google</a:t>
            </a:r>
            <a:r>
              <a:rPr lang="en-US" dirty="0" smtClean="0">
                <a:solidFill>
                  <a:srgbClr val="FFFF00"/>
                </a:solidFill>
              </a:rPr>
              <a:t>” or “</a:t>
            </a:r>
            <a:r>
              <a:rPr lang="en-US" dirty="0" err="1" smtClean="0">
                <a:solidFill>
                  <a:srgbClr val="FFFF00"/>
                </a:solidFill>
              </a:rPr>
              <a:t>bing</a:t>
            </a:r>
            <a:r>
              <a:rPr lang="en-US" dirty="0" smtClean="0">
                <a:solidFill>
                  <a:srgbClr val="FFFF00"/>
                </a:solidFill>
              </a:rPr>
              <a:t>” or otherwise search: “Iowa Protocols” then search in the protocols: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“foreign body”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sialendoscopy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7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" y="914400"/>
            <a:ext cx="90211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" y="914135"/>
            <a:ext cx="9143592" cy="59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1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Disclosures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Anatomic Anomalies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Parotid: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    Normal ductal system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Accessory lobe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Anomalous drainage acquired and congenital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Submandibular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Relationship to lingual nerve and sublingual gland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Sublingual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Ducts of Rivinus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Bartholin’s</a:t>
            </a:r>
            <a:r>
              <a:rPr lang="en-US" dirty="0" smtClean="0">
                <a:solidFill>
                  <a:schemeClr val="bg1"/>
                </a:solidFill>
              </a:rPr>
              <a:t> duct</a:t>
            </a:r>
          </a:p>
        </p:txBody>
      </p:sp>
    </p:spTree>
    <p:extLst>
      <p:ext uri="{BB962C8B-B14F-4D97-AF65-F5344CB8AC3E}">
        <p14:creationId xmlns:p14="http://schemas.microsoft.com/office/powerpoint/2010/main" val="412008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Parotid: Normal ductal system / Accessory Lobe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" y="2293495"/>
            <a:ext cx="4564505" cy="45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85999"/>
            <a:ext cx="45720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4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Parotid: Normal ductal system / Accessory Lobe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9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Parotid: Accessory Lobe Stone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2" y="2012715"/>
            <a:ext cx="487680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8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Parotid: Accessory Lobe Stone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2672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7731"/>
            <a:ext cx="4870269" cy="4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7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763000" cy="6572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1"/>
            <a:ext cx="7772400" cy="5796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Anatomic Anomalies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067800" cy="6324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Parotid:  Anomalous drainage acquired and congenital</a:t>
            </a:r>
          </a:p>
        </p:txBody>
      </p:sp>
    </p:spTree>
    <p:extLst>
      <p:ext uri="{BB962C8B-B14F-4D97-AF65-F5344CB8AC3E}">
        <p14:creationId xmlns:p14="http://schemas.microsoft.com/office/powerpoint/2010/main" val="167787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998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Anatomic Anomalies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571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Submandibular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 Relationship to lingual nerve and sublingual gland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Sublingual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Ducts of Rivinus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Bartholin’s</a:t>
            </a:r>
            <a:r>
              <a:rPr lang="en-US" dirty="0" smtClean="0">
                <a:solidFill>
                  <a:schemeClr val="bg1"/>
                </a:solidFill>
              </a:rPr>
              <a:t> duct</a:t>
            </a:r>
          </a:p>
        </p:txBody>
      </p:sp>
    </p:spTree>
    <p:extLst>
      <p:ext uri="{BB962C8B-B14F-4D97-AF65-F5344CB8AC3E}">
        <p14:creationId xmlns:p14="http://schemas.microsoft.com/office/powerpoint/2010/main" val="351869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286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Salivary Gland  Anatomic Anomalies and Foreign Bodies</vt:lpstr>
      <vt:lpstr>Disclosures</vt:lpstr>
      <vt:lpstr>Anatomic Anomalies</vt:lpstr>
      <vt:lpstr>Anatomic Anomalies</vt:lpstr>
      <vt:lpstr>Anatomic Anomalies</vt:lpstr>
      <vt:lpstr>Anatomic Anomalies</vt:lpstr>
      <vt:lpstr>Anatomic Anomalies</vt:lpstr>
      <vt:lpstr>Anatomic Anomalies</vt:lpstr>
      <vt:lpstr>Anatomic Anomalies</vt:lpstr>
      <vt:lpstr>Anatomic Anomalies</vt:lpstr>
      <vt:lpstr>PowerPoint Presentation</vt:lpstr>
      <vt:lpstr>PowerPoint Presentation</vt:lpstr>
      <vt:lpstr>PowerPoint Presentation</vt:lpstr>
      <vt:lpstr>PowerPoint Presentation</vt:lpstr>
      <vt:lpstr>Anatomic Anomalies</vt:lpstr>
      <vt:lpstr>Salivary Foreign Bodies</vt:lpstr>
      <vt:lpstr>Salivary Foreign Body Examples:  Parotid: percutaneous welding slag  Submandibular: migrated stent (20 gauge angiocatheter) 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Gland  Anatomic Anomalies and Foreign Bodies</dc:title>
  <dc:creator>Hoffman, Henry</dc:creator>
  <cp:lastModifiedBy>Epstein, Stephanie</cp:lastModifiedBy>
  <cp:revision>11</cp:revision>
  <dcterms:created xsi:type="dcterms:W3CDTF">2013-04-07T15:10:44Z</dcterms:created>
  <dcterms:modified xsi:type="dcterms:W3CDTF">2017-12-04T17:47:43Z</dcterms:modified>
</cp:coreProperties>
</file>